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6"/>
    <p:sldMasterId id="21474836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Poppins"/>
      <p:regular r:id="rId33"/>
      <p:bold r:id="rId34"/>
      <p:italic r:id="rId35"/>
      <p:boldItalic r:id="rId36"/>
    </p:embeddedFont>
    <p:embeddedFont>
      <p:font typeface="Montserrat"/>
      <p:regular r:id="rId37"/>
      <p:bold r:id="rId38"/>
      <p:italic r:id="rId39"/>
      <p:boldItalic r:id="rId40"/>
    </p:embeddedFont>
    <p:embeddedFont>
      <p:font typeface="Lato"/>
      <p:regular r:id="rId41"/>
      <p:bold r:id="rId42"/>
      <p:italic r:id="rId43"/>
      <p:boldItalic r:id="rId44"/>
    </p:embeddedFont>
    <p:embeddedFont>
      <p:font typeface="Livvic"/>
      <p:regular r:id="rId45"/>
      <p:bold r:id="rId46"/>
      <p:italic r:id="rId47"/>
      <p:boldItalic r:id="rId48"/>
    </p:embeddedFont>
    <p:embeddedFont>
      <p:font typeface="Poppins SemiBold"/>
      <p:regular r:id="rId49"/>
      <p:bold r:id="rId50"/>
      <p:italic r:id="rId51"/>
      <p:boldItalic r:id="rId52"/>
    </p:embeddedFont>
    <p:embeddedFont>
      <p:font typeface="Barlow"/>
      <p:regular r:id="rId53"/>
      <p:bold r:id="rId54"/>
      <p:italic r:id="rId55"/>
      <p:boldItalic r:id="rId56"/>
    </p:embeddedFont>
    <p:embeddedFont>
      <p:font typeface="DM Sans"/>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rah 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FF06C7-3095-416A-9ECB-5F34C442C66F}">
  <a:tblStyle styleId="{23FF06C7-3095-416A-9ECB-5F34C442C6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Livvic-bold.fntdata"/><Relationship Id="rId45" Type="http://schemas.openxmlformats.org/officeDocument/2006/relationships/font" Target="fonts/Livvi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Livvic-boldItalic.fntdata"/><Relationship Id="rId47" Type="http://schemas.openxmlformats.org/officeDocument/2006/relationships/font" Target="fonts/Livvic-italic.fntdata"/><Relationship Id="rId49" Type="http://schemas.openxmlformats.org/officeDocument/2006/relationships/font" Target="fonts/PoppinsSemiBold-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font" Target="fonts/Poppins-regular.fntdata"/><Relationship Id="rId32" Type="http://schemas.openxmlformats.org/officeDocument/2006/relationships/slide" Target="slides/slide24.xml"/><Relationship Id="rId35" Type="http://schemas.openxmlformats.org/officeDocument/2006/relationships/font" Target="fonts/Poppins-italic.fntdata"/><Relationship Id="rId34" Type="http://schemas.openxmlformats.org/officeDocument/2006/relationships/font" Target="fonts/Poppins-bold.fntdata"/><Relationship Id="rId37" Type="http://schemas.openxmlformats.org/officeDocument/2006/relationships/font" Target="fonts/Montserrat-regular.fntdata"/><Relationship Id="rId36" Type="http://schemas.openxmlformats.org/officeDocument/2006/relationships/font" Target="fonts/Poppins-boldItalic.fntdata"/><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PoppinsSemiBold-italic.fntdata"/><Relationship Id="rId50" Type="http://schemas.openxmlformats.org/officeDocument/2006/relationships/font" Target="fonts/PoppinsSemiBold-bold.fntdata"/><Relationship Id="rId53" Type="http://schemas.openxmlformats.org/officeDocument/2006/relationships/font" Target="fonts/Barlow-regular.fntdata"/><Relationship Id="rId52" Type="http://schemas.openxmlformats.org/officeDocument/2006/relationships/font" Target="fonts/PoppinsSemiBold-boldItalic.fntdata"/><Relationship Id="rId11" Type="http://schemas.openxmlformats.org/officeDocument/2006/relationships/slide" Target="slides/slide3.xml"/><Relationship Id="rId55" Type="http://schemas.openxmlformats.org/officeDocument/2006/relationships/font" Target="fonts/Barlow-italic.fntdata"/><Relationship Id="rId10" Type="http://schemas.openxmlformats.org/officeDocument/2006/relationships/slide" Target="slides/slide2.xml"/><Relationship Id="rId54" Type="http://schemas.openxmlformats.org/officeDocument/2006/relationships/font" Target="fonts/Barlow-bold.fntdata"/><Relationship Id="rId13" Type="http://schemas.openxmlformats.org/officeDocument/2006/relationships/slide" Target="slides/slide5.xml"/><Relationship Id="rId57" Type="http://schemas.openxmlformats.org/officeDocument/2006/relationships/font" Target="fonts/DMSans-bold.fntdata"/><Relationship Id="rId12" Type="http://schemas.openxmlformats.org/officeDocument/2006/relationships/slide" Target="slides/slide4.xml"/><Relationship Id="rId56" Type="http://schemas.openxmlformats.org/officeDocument/2006/relationships/font" Target="fonts/Barlow-boldItalic.fntdata"/><Relationship Id="rId15" Type="http://schemas.openxmlformats.org/officeDocument/2006/relationships/slide" Target="slides/slide7.xml"/><Relationship Id="rId14" Type="http://schemas.openxmlformats.org/officeDocument/2006/relationships/slide" Target="slides/slide6.xml"/><Relationship Id="rId58" Type="http://schemas.openxmlformats.org/officeDocument/2006/relationships/font" Target="fonts/DMSans-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14T17:18:46.908">
    <p:pos x="6000" y="0"/>
    <p:text>['Shane Wiskus', 'Paul Juda', 'Yul Moldauer', 'Frederick Richard', 'Donnell Whittenburg']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5cb820765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5cb820765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3b4d6e32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3b4d6e32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5cb820765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5cb820765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694ebd3b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694ebd3b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a694ebd3b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a694ebd3b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694ebd3b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a694ebd3b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694ebd3b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a694ebd3b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694ebd3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694ebd3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3b91c3dc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3b91c3dc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3b91c3d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3b91c3d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3b91c3dc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3b91c3d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we’re </a:t>
            </a:r>
            <a:r>
              <a:rPr lang="en"/>
              <a:t>simulation</a:t>
            </a:r>
            <a:r>
              <a:rPr lang="en"/>
              <a:t> it’s hard to cross check and have measures of accruacy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5cb820765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5cb820765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a694ebd3b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a694ebd3b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3b4d6e32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3b4d6e32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a6ec79df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a6ec79df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a694ebd3b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a694ebd3b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694ebd3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a694ebd3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5cb820765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5cb820765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5cb820765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5cb820765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Women’s team is the current reigning champions after the 2023 championships </a:t>
            </a:r>
            <a:endParaRPr/>
          </a:p>
          <a:p>
            <a:pPr indent="0" lvl="0" marL="0" rtl="0" algn="l">
              <a:spcBef>
                <a:spcPts val="0"/>
              </a:spcBef>
              <a:spcAft>
                <a:spcPts val="0"/>
              </a:spcAft>
              <a:buNone/>
            </a:pPr>
            <a:r>
              <a:rPr lang="en"/>
              <a:t>Womens team has </a:t>
            </a:r>
            <a:r>
              <a:rPr lang="en"/>
              <a:t>consistently</a:t>
            </a:r>
            <a:r>
              <a:rPr lang="en"/>
              <a:t> medaled in team all around since 1992</a:t>
            </a:r>
            <a:endParaRPr/>
          </a:p>
          <a:p>
            <a:pPr indent="0" lvl="0" marL="0" rtl="0" algn="l">
              <a:spcBef>
                <a:spcPts val="0"/>
              </a:spcBef>
              <a:spcAft>
                <a:spcPts val="0"/>
              </a:spcAft>
              <a:buNone/>
            </a:pPr>
            <a:r>
              <a:rPr lang="en"/>
              <a:t>Men have higher medal count because they have more events that they can medal in than women </a:t>
            </a:r>
            <a:r>
              <a:rPr lang="en">
                <a:solidFill>
                  <a:schemeClr val="dk1"/>
                </a:solidFill>
              </a:rPr>
              <a:t> but not as consistent of a performance </a:t>
            </a:r>
            <a:endParaRPr/>
          </a:p>
          <a:p>
            <a:pPr indent="0" lvl="0" marL="0" rtl="0" algn="l">
              <a:spcBef>
                <a:spcPts val="0"/>
              </a:spcBef>
              <a:spcAft>
                <a:spcPts val="0"/>
              </a:spcAft>
              <a:buNone/>
            </a:pPr>
            <a:r>
              <a:rPr lang="en"/>
              <a:t>Women outperform the mens team </a:t>
            </a:r>
            <a:endParaRPr/>
          </a:p>
          <a:p>
            <a:pPr indent="0" lvl="0" marL="0" rtl="0" algn="l">
              <a:spcBef>
                <a:spcPts val="0"/>
              </a:spcBef>
              <a:spcAft>
                <a:spcPts val="0"/>
              </a:spcAft>
              <a:buNone/>
            </a:pPr>
            <a:r>
              <a:rPr lang="en"/>
              <a:t>Simone biles is the most decorated female gymnast in the US </a:t>
            </a:r>
            <a:endParaRPr/>
          </a:p>
          <a:p>
            <a:pPr indent="0" lvl="0" marL="0" rtl="0" algn="l">
              <a:spcBef>
                <a:spcPts val="0"/>
              </a:spcBef>
              <a:spcAft>
                <a:spcPts val="0"/>
              </a:spcAft>
              <a:buNone/>
            </a:pPr>
            <a:r>
              <a:rPr lang="en"/>
              <a:t>Talk about medals won for men vs women, build </a:t>
            </a:r>
            <a:r>
              <a:rPr lang="en"/>
              <a:t>intuition</a:t>
            </a:r>
            <a:r>
              <a:rPr lang="en"/>
              <a:t> when we simulate and </a:t>
            </a:r>
            <a:r>
              <a:rPr lang="en"/>
              <a:t>look at</a:t>
            </a:r>
            <a:r>
              <a:rPr lang="en"/>
              <a:t> results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5cb820765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5cb820765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5cb820765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5cb820765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5cb820765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5cb820765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PCA and Interpretation: You can use the same set of finalized variables from your cluster analysis for a PCA. What do the principal components and their loadings mean in this context? Could you use them later in your future analysis? if so, how?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5cb820765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5cb820765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 course we preprocessed the data to combine first and last names, got rid any discrepancies, </a:t>
            </a:r>
            <a:r>
              <a:rPr lang="en"/>
              <a:t>inconsistencies</a:t>
            </a:r>
            <a:r>
              <a:rPr lang="en"/>
              <a:t>, and duplicates we found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694ebd3b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694ebd3b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main takeaway is that there are high median scores in all apparatuses so we should treat all athletes as if they would compete in all events rather than only take combos with players that are specialized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554469" y="4438606"/>
            <a:ext cx="331056" cy="330997"/>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14"/>
          <p:cNvGrpSpPr/>
          <p:nvPr/>
        </p:nvGrpSpPr>
        <p:grpSpPr>
          <a:xfrm>
            <a:off x="719100" y="539400"/>
            <a:ext cx="7705800" cy="4064700"/>
            <a:chOff x="719100" y="539400"/>
            <a:chExt cx="7705800" cy="4064700"/>
          </a:xfrm>
        </p:grpSpPr>
        <p:cxnSp>
          <p:nvCxnSpPr>
            <p:cNvPr id="56" name="Google Shape;56;p14"/>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14"/>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58" name="Google Shape;58;p14"/>
          <p:cNvSpPr txBox="1"/>
          <p:nvPr>
            <p:ph type="ctrTitle"/>
          </p:nvPr>
        </p:nvSpPr>
        <p:spPr>
          <a:xfrm>
            <a:off x="1120175" y="951399"/>
            <a:ext cx="5874300" cy="2556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8500"/>
              <a:buNone/>
              <a:defRPr sz="72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59" name="Google Shape;59;p14"/>
          <p:cNvSpPr txBox="1"/>
          <p:nvPr>
            <p:ph idx="1" type="subTitle"/>
          </p:nvPr>
        </p:nvSpPr>
        <p:spPr>
          <a:xfrm>
            <a:off x="1237375" y="3620702"/>
            <a:ext cx="3969300" cy="325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rot="5400000">
            <a:off x="8243792" y="4413356"/>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085025" y="2155800"/>
            <a:ext cx="4050000" cy="148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b="1" sz="4500">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5"/>
          <p:cNvSpPr txBox="1"/>
          <p:nvPr>
            <p:ph hasCustomPrompt="1" idx="2" type="title"/>
          </p:nvPr>
        </p:nvSpPr>
        <p:spPr>
          <a:xfrm>
            <a:off x="4201400" y="1072275"/>
            <a:ext cx="977400" cy="977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0000"/>
              <a:buNone/>
              <a:defRPr sz="5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64" name="Google Shape;64;p15"/>
          <p:cNvSpPr txBox="1"/>
          <p:nvPr>
            <p:ph idx="1" type="subTitle"/>
          </p:nvPr>
        </p:nvSpPr>
        <p:spPr>
          <a:xfrm>
            <a:off x="4085025" y="3742125"/>
            <a:ext cx="4050000" cy="329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65" name="Google Shape;65;p15"/>
          <p:cNvSpPr/>
          <p:nvPr>
            <p:ph idx="3" type="pic"/>
          </p:nvPr>
        </p:nvSpPr>
        <p:spPr>
          <a:xfrm>
            <a:off x="1116290" y="947839"/>
            <a:ext cx="2381700" cy="3247800"/>
          </a:xfrm>
          <a:prstGeom prst="round2SameRect">
            <a:avLst>
              <a:gd fmla="val 50000" name="adj1"/>
              <a:gd fmla="val 0" name="adj2"/>
            </a:avLst>
          </a:prstGeom>
          <a:noFill/>
          <a:ln>
            <a:noFill/>
          </a:ln>
        </p:spPr>
      </p:sp>
      <p:cxnSp>
        <p:nvCxnSpPr>
          <p:cNvPr id="66" name="Google Shape;66;p15"/>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15"/>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rot="5400000">
            <a:off x="8233251" y="3486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719100" y="539400"/>
            <a:ext cx="7705800" cy="4064700"/>
            <a:chOff x="719100" y="539400"/>
            <a:chExt cx="7705800" cy="4064700"/>
          </a:xfrm>
        </p:grpSpPr>
        <p:cxnSp>
          <p:nvCxnSpPr>
            <p:cNvPr id="71" name="Google Shape;71;p16"/>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16"/>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73" name="Google Shape;73;p16"/>
          <p:cNvSpPr txBox="1"/>
          <p:nvPr>
            <p:ph type="title"/>
          </p:nvPr>
        </p:nvSpPr>
        <p:spPr>
          <a:xfrm>
            <a:off x="720000" y="5380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6"/>
          <p:cNvSpPr txBox="1"/>
          <p:nvPr>
            <p:ph idx="1" type="body"/>
          </p:nvPr>
        </p:nvSpPr>
        <p:spPr>
          <a:xfrm>
            <a:off x="720000" y="1127000"/>
            <a:ext cx="7704000" cy="395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spcBef>
                <a:spcPts val="0"/>
              </a:spcBef>
              <a:spcAft>
                <a:spcPts val="0"/>
              </a:spcAft>
              <a:buSzPts val="1200"/>
              <a:buFont typeface="Roboto Condensed Light"/>
              <a:buAutoNum type="alphaLcPeriod"/>
              <a:defRPr/>
            </a:lvl2pPr>
            <a:lvl3pPr indent="-304800" lvl="2" marL="1371600" rtl="0">
              <a:spcBef>
                <a:spcPts val="0"/>
              </a:spcBef>
              <a:spcAft>
                <a:spcPts val="0"/>
              </a:spcAft>
              <a:buSzPts val="1200"/>
              <a:buFont typeface="Roboto Condensed Light"/>
              <a:buAutoNum type="romanLcPeriod"/>
              <a:defRPr/>
            </a:lvl3pPr>
            <a:lvl4pPr indent="-304800" lvl="3" marL="1828800" rtl="0">
              <a:spcBef>
                <a:spcPts val="0"/>
              </a:spcBef>
              <a:spcAft>
                <a:spcPts val="0"/>
              </a:spcAft>
              <a:buSzPts val="1200"/>
              <a:buFont typeface="Roboto Condensed Light"/>
              <a:buAutoNum type="arabicPeriod"/>
              <a:defRPr/>
            </a:lvl4pPr>
            <a:lvl5pPr indent="-304800" lvl="4" marL="2286000" rtl="0">
              <a:spcBef>
                <a:spcPts val="0"/>
              </a:spcBef>
              <a:spcAft>
                <a:spcPts val="0"/>
              </a:spcAft>
              <a:buSzPts val="1200"/>
              <a:buFont typeface="Roboto Condensed Light"/>
              <a:buAutoNum type="alphaLcPeriod"/>
              <a:defRPr/>
            </a:lvl5pPr>
            <a:lvl6pPr indent="-304800" lvl="5" marL="2743200" rtl="0">
              <a:spcBef>
                <a:spcPts val="0"/>
              </a:spcBef>
              <a:spcAft>
                <a:spcPts val="0"/>
              </a:spcAft>
              <a:buSzPts val="1200"/>
              <a:buFont typeface="Roboto Condensed Light"/>
              <a:buAutoNum type="romanLcPeriod"/>
              <a:defRPr/>
            </a:lvl6pPr>
            <a:lvl7pPr indent="-304800" lvl="6" marL="3200400" rtl="0">
              <a:spcBef>
                <a:spcPts val="0"/>
              </a:spcBef>
              <a:spcAft>
                <a:spcPts val="0"/>
              </a:spcAft>
              <a:buSzPts val="1200"/>
              <a:buFont typeface="Roboto Condensed Light"/>
              <a:buAutoNum type="arabicPeriod"/>
              <a:defRPr/>
            </a:lvl7pPr>
            <a:lvl8pPr indent="-304800" lvl="7" marL="3657600" rtl="0">
              <a:spcBef>
                <a:spcPts val="0"/>
              </a:spcBef>
              <a:spcAft>
                <a:spcPts val="0"/>
              </a:spcAft>
              <a:buSzPts val="1200"/>
              <a:buFont typeface="Roboto Condensed Light"/>
              <a:buAutoNum type="alphaLcPeriod"/>
              <a:defRPr/>
            </a:lvl8pPr>
            <a:lvl9pPr indent="-304800" lvl="8" marL="4114800" rtl="0">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p:nvPr/>
        </p:nvSpPr>
        <p:spPr>
          <a:xfrm rot="10800000">
            <a:off x="8243792" y="4413356"/>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txBox="1"/>
          <p:nvPr>
            <p:ph type="title"/>
          </p:nvPr>
        </p:nvSpPr>
        <p:spPr>
          <a:xfrm>
            <a:off x="720000" y="539400"/>
            <a:ext cx="7704000" cy="5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7"/>
          <p:cNvSpPr txBox="1"/>
          <p:nvPr>
            <p:ph idx="2" type="title"/>
          </p:nvPr>
        </p:nvSpPr>
        <p:spPr>
          <a:xfrm>
            <a:off x="720000" y="1801575"/>
            <a:ext cx="35223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9" name="Google Shape;79;p17"/>
          <p:cNvSpPr txBox="1"/>
          <p:nvPr>
            <p:ph idx="3" type="title"/>
          </p:nvPr>
        </p:nvSpPr>
        <p:spPr>
          <a:xfrm>
            <a:off x="4901688" y="1801575"/>
            <a:ext cx="35223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0" name="Google Shape;80;p17"/>
          <p:cNvSpPr txBox="1"/>
          <p:nvPr>
            <p:ph idx="1" type="subTitle"/>
          </p:nvPr>
        </p:nvSpPr>
        <p:spPr>
          <a:xfrm>
            <a:off x="720000" y="2195175"/>
            <a:ext cx="3522300" cy="1956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Arial"/>
              <a:buChar char="•"/>
              <a:defRPr/>
            </a:lvl1pPr>
            <a:lvl2pPr lvl="1" rtl="0" algn="ctr">
              <a:spcBef>
                <a:spcPts val="0"/>
              </a:spcBef>
              <a:spcAft>
                <a:spcPts val="0"/>
              </a:spcAft>
              <a:buClr>
                <a:schemeClr val="dk1"/>
              </a:buClr>
              <a:buSzPts val="1200"/>
              <a:buFont typeface="Arial"/>
              <a:buChar char="○"/>
              <a:defRPr/>
            </a:lvl2pPr>
            <a:lvl3pPr lvl="2" rtl="0" algn="ctr">
              <a:spcBef>
                <a:spcPts val="0"/>
              </a:spcBef>
              <a:spcAft>
                <a:spcPts val="0"/>
              </a:spcAft>
              <a:buClr>
                <a:schemeClr val="dk1"/>
              </a:buClr>
              <a:buSzPts val="1200"/>
              <a:buFont typeface="Arial"/>
              <a:buChar char="■"/>
              <a:defRPr/>
            </a:lvl3pPr>
            <a:lvl4pPr lvl="3" rtl="0" algn="ctr">
              <a:spcBef>
                <a:spcPts val="0"/>
              </a:spcBef>
              <a:spcAft>
                <a:spcPts val="0"/>
              </a:spcAft>
              <a:buClr>
                <a:schemeClr val="dk1"/>
              </a:buClr>
              <a:buSzPts val="1200"/>
              <a:buFont typeface="Arial"/>
              <a:buChar char="●"/>
              <a:defRPr/>
            </a:lvl4pPr>
            <a:lvl5pPr lvl="4" rtl="0" algn="ctr">
              <a:spcBef>
                <a:spcPts val="0"/>
              </a:spcBef>
              <a:spcAft>
                <a:spcPts val="0"/>
              </a:spcAft>
              <a:buClr>
                <a:schemeClr val="dk1"/>
              </a:buClr>
              <a:buSzPts val="1200"/>
              <a:buFont typeface="Arial"/>
              <a:buChar char="○"/>
              <a:defRPr/>
            </a:lvl5pPr>
            <a:lvl6pPr lvl="5" rtl="0" algn="ctr">
              <a:spcBef>
                <a:spcPts val="0"/>
              </a:spcBef>
              <a:spcAft>
                <a:spcPts val="0"/>
              </a:spcAft>
              <a:buClr>
                <a:schemeClr val="dk1"/>
              </a:buClr>
              <a:buSzPts val="1200"/>
              <a:buFont typeface="Arial"/>
              <a:buChar char="■"/>
              <a:defRPr/>
            </a:lvl6pPr>
            <a:lvl7pPr lvl="6" rtl="0" algn="ctr">
              <a:spcBef>
                <a:spcPts val="0"/>
              </a:spcBef>
              <a:spcAft>
                <a:spcPts val="0"/>
              </a:spcAft>
              <a:buClr>
                <a:schemeClr val="dk1"/>
              </a:buClr>
              <a:buSzPts val="1200"/>
              <a:buFont typeface="Arial"/>
              <a:buChar char="●"/>
              <a:defRPr/>
            </a:lvl7pPr>
            <a:lvl8pPr lvl="7" rtl="0" algn="ctr">
              <a:spcBef>
                <a:spcPts val="0"/>
              </a:spcBef>
              <a:spcAft>
                <a:spcPts val="0"/>
              </a:spcAft>
              <a:buClr>
                <a:schemeClr val="dk1"/>
              </a:buClr>
              <a:buSzPts val="1200"/>
              <a:buFont typeface="Arial"/>
              <a:buChar char="○"/>
              <a:defRPr/>
            </a:lvl8pPr>
            <a:lvl9pPr lvl="8" rtl="0" algn="ctr">
              <a:spcBef>
                <a:spcPts val="0"/>
              </a:spcBef>
              <a:spcAft>
                <a:spcPts val="0"/>
              </a:spcAft>
              <a:buClr>
                <a:schemeClr val="dk1"/>
              </a:buClr>
              <a:buSzPts val="1200"/>
              <a:buFont typeface="Arial"/>
              <a:buChar char="■"/>
              <a:defRPr/>
            </a:lvl9pPr>
          </a:lstStyle>
          <a:p/>
        </p:txBody>
      </p:sp>
      <p:sp>
        <p:nvSpPr>
          <p:cNvPr id="81" name="Google Shape;81;p17"/>
          <p:cNvSpPr txBox="1"/>
          <p:nvPr>
            <p:ph idx="4" type="subTitle"/>
          </p:nvPr>
        </p:nvSpPr>
        <p:spPr>
          <a:xfrm>
            <a:off x="4901700" y="2195175"/>
            <a:ext cx="3522300" cy="1956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Arial"/>
              <a:buChar char="•"/>
              <a:defRPr/>
            </a:lvl1pPr>
            <a:lvl2pPr lvl="1" rtl="0" algn="ctr">
              <a:spcBef>
                <a:spcPts val="0"/>
              </a:spcBef>
              <a:spcAft>
                <a:spcPts val="0"/>
              </a:spcAft>
              <a:buClr>
                <a:schemeClr val="dk1"/>
              </a:buClr>
              <a:buSzPts val="1200"/>
              <a:buFont typeface="Arial"/>
              <a:buChar char="○"/>
              <a:defRPr/>
            </a:lvl2pPr>
            <a:lvl3pPr lvl="2" rtl="0" algn="ctr">
              <a:spcBef>
                <a:spcPts val="0"/>
              </a:spcBef>
              <a:spcAft>
                <a:spcPts val="0"/>
              </a:spcAft>
              <a:buClr>
                <a:schemeClr val="dk1"/>
              </a:buClr>
              <a:buSzPts val="1200"/>
              <a:buFont typeface="Arial"/>
              <a:buChar char="■"/>
              <a:defRPr/>
            </a:lvl3pPr>
            <a:lvl4pPr lvl="3" rtl="0" algn="ctr">
              <a:spcBef>
                <a:spcPts val="0"/>
              </a:spcBef>
              <a:spcAft>
                <a:spcPts val="0"/>
              </a:spcAft>
              <a:buClr>
                <a:schemeClr val="dk1"/>
              </a:buClr>
              <a:buSzPts val="1200"/>
              <a:buFont typeface="Arial"/>
              <a:buChar char="●"/>
              <a:defRPr/>
            </a:lvl4pPr>
            <a:lvl5pPr lvl="4" rtl="0" algn="ctr">
              <a:spcBef>
                <a:spcPts val="0"/>
              </a:spcBef>
              <a:spcAft>
                <a:spcPts val="0"/>
              </a:spcAft>
              <a:buClr>
                <a:schemeClr val="dk1"/>
              </a:buClr>
              <a:buSzPts val="1200"/>
              <a:buFont typeface="Arial"/>
              <a:buChar char="○"/>
              <a:defRPr/>
            </a:lvl5pPr>
            <a:lvl6pPr lvl="5" rtl="0" algn="ctr">
              <a:spcBef>
                <a:spcPts val="0"/>
              </a:spcBef>
              <a:spcAft>
                <a:spcPts val="0"/>
              </a:spcAft>
              <a:buClr>
                <a:schemeClr val="dk1"/>
              </a:buClr>
              <a:buSzPts val="1200"/>
              <a:buFont typeface="Arial"/>
              <a:buChar char="■"/>
              <a:defRPr/>
            </a:lvl6pPr>
            <a:lvl7pPr lvl="6" rtl="0" algn="ctr">
              <a:spcBef>
                <a:spcPts val="0"/>
              </a:spcBef>
              <a:spcAft>
                <a:spcPts val="0"/>
              </a:spcAft>
              <a:buClr>
                <a:schemeClr val="dk1"/>
              </a:buClr>
              <a:buSzPts val="1200"/>
              <a:buFont typeface="Arial"/>
              <a:buChar char="●"/>
              <a:defRPr/>
            </a:lvl7pPr>
            <a:lvl8pPr lvl="7" rtl="0" algn="ctr">
              <a:spcBef>
                <a:spcPts val="0"/>
              </a:spcBef>
              <a:spcAft>
                <a:spcPts val="0"/>
              </a:spcAft>
              <a:buClr>
                <a:schemeClr val="dk1"/>
              </a:buClr>
              <a:buSzPts val="1200"/>
              <a:buFont typeface="Arial"/>
              <a:buChar char="○"/>
              <a:defRPr/>
            </a:lvl8pPr>
            <a:lvl9pPr lvl="8" rtl="0" algn="ctr">
              <a:spcBef>
                <a:spcPts val="0"/>
              </a:spcBef>
              <a:spcAft>
                <a:spcPts val="0"/>
              </a:spcAft>
              <a:buClr>
                <a:schemeClr val="dk1"/>
              </a:buClr>
              <a:buSzPts val="1200"/>
              <a:buFont typeface="Arial"/>
              <a:buChar char="■"/>
              <a:defRPr/>
            </a:lvl9pPr>
          </a:lstStyle>
          <a:p/>
        </p:txBody>
      </p:sp>
      <p:grpSp>
        <p:nvGrpSpPr>
          <p:cNvPr id="82" name="Google Shape;82;p17"/>
          <p:cNvGrpSpPr/>
          <p:nvPr/>
        </p:nvGrpSpPr>
        <p:grpSpPr>
          <a:xfrm>
            <a:off x="719100" y="539400"/>
            <a:ext cx="7705800" cy="4064700"/>
            <a:chOff x="719100" y="539400"/>
            <a:chExt cx="7705800" cy="4064700"/>
          </a:xfrm>
        </p:grpSpPr>
        <p:cxnSp>
          <p:nvCxnSpPr>
            <p:cNvPr id="83" name="Google Shape;83;p17"/>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17"/>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flipH="1">
            <a:off x="8233251" y="3486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8"/>
          <p:cNvGrpSpPr/>
          <p:nvPr/>
        </p:nvGrpSpPr>
        <p:grpSpPr>
          <a:xfrm>
            <a:off x="719100" y="539400"/>
            <a:ext cx="7705800" cy="4064700"/>
            <a:chOff x="719100" y="539400"/>
            <a:chExt cx="7705800" cy="4064700"/>
          </a:xfrm>
        </p:grpSpPr>
        <p:cxnSp>
          <p:nvCxnSpPr>
            <p:cNvPr id="88" name="Google Shape;88;p18"/>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89" name="Google Shape;89;p18"/>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90" name="Google Shape;90;p18"/>
          <p:cNvSpPr txBox="1"/>
          <p:nvPr>
            <p:ph type="title"/>
          </p:nvPr>
        </p:nvSpPr>
        <p:spPr>
          <a:xfrm>
            <a:off x="720000" y="539400"/>
            <a:ext cx="7704000" cy="5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p:nvPr/>
        </p:nvSpPr>
        <p:spPr>
          <a:xfrm flipH="1" rot="-5400000">
            <a:off x="529251" y="44133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type="title"/>
          </p:nvPr>
        </p:nvSpPr>
        <p:spPr>
          <a:xfrm>
            <a:off x="1302700" y="1389775"/>
            <a:ext cx="5490000" cy="13227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lt1"/>
              </a:buClr>
              <a:buSzPts val="2400"/>
              <a:buNone/>
              <a:defRPr b="1" sz="4000">
                <a:latin typeface="Poppins"/>
                <a:ea typeface="Poppins"/>
                <a:cs typeface="Poppins"/>
                <a:sym typeface="Poppins"/>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94" name="Google Shape;94;p19"/>
          <p:cNvSpPr txBox="1"/>
          <p:nvPr>
            <p:ph idx="1" type="subTitle"/>
          </p:nvPr>
        </p:nvSpPr>
        <p:spPr>
          <a:xfrm>
            <a:off x="1302700" y="2793725"/>
            <a:ext cx="5490000" cy="868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200"/>
              <a:buNone/>
              <a:defRPr sz="1400"/>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95" name="Google Shape;95;p19"/>
          <p:cNvGrpSpPr/>
          <p:nvPr/>
        </p:nvGrpSpPr>
        <p:grpSpPr>
          <a:xfrm>
            <a:off x="719100" y="539400"/>
            <a:ext cx="7705800" cy="4064700"/>
            <a:chOff x="719100" y="539400"/>
            <a:chExt cx="7705800" cy="4064700"/>
          </a:xfrm>
        </p:grpSpPr>
        <p:cxnSp>
          <p:nvCxnSpPr>
            <p:cNvPr id="96" name="Google Shape;96;p19"/>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97" name="Google Shape;97;p19"/>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98" name="Google Shape;98;p19"/>
          <p:cNvSpPr/>
          <p:nvPr/>
        </p:nvSpPr>
        <p:spPr>
          <a:xfrm rot="5400000">
            <a:off x="8020160" y="204135"/>
            <a:ext cx="670627" cy="670508"/>
          </a:xfrm>
          <a:custGeom>
            <a:rect b="b" l="l" r="r" t="t"/>
            <a:pathLst>
              <a:path extrusionOk="0" h="23817" w="23817">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0"/>
          <p:cNvSpPr/>
          <p:nvPr/>
        </p:nvSpPr>
        <p:spPr>
          <a:xfrm rot="10800000">
            <a:off x="8243792" y="4413356"/>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20"/>
          <p:cNvGrpSpPr/>
          <p:nvPr/>
        </p:nvGrpSpPr>
        <p:grpSpPr>
          <a:xfrm>
            <a:off x="719100" y="539400"/>
            <a:ext cx="7705800" cy="4064700"/>
            <a:chOff x="719100" y="539400"/>
            <a:chExt cx="7705800" cy="4064700"/>
          </a:xfrm>
        </p:grpSpPr>
        <p:cxnSp>
          <p:nvCxnSpPr>
            <p:cNvPr id="102" name="Google Shape;102;p20"/>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03" name="Google Shape;103;p20"/>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104" name="Google Shape;104;p20"/>
          <p:cNvSpPr txBox="1"/>
          <p:nvPr>
            <p:ph type="title"/>
          </p:nvPr>
        </p:nvSpPr>
        <p:spPr>
          <a:xfrm>
            <a:off x="3270000" y="1517550"/>
            <a:ext cx="5154000" cy="2108400"/>
          </a:xfrm>
          <a:prstGeom prst="rect">
            <a:avLst/>
          </a:prstGeom>
        </p:spPr>
        <p:txBody>
          <a:bodyPr anchorCtr="0" anchor="ctr" bIns="91425" lIns="91425" spcFirstLastPara="1" rIns="91425" wrap="square" tIns="91425">
            <a:noAutofit/>
          </a:bodyPr>
          <a:lstStyle>
            <a:lvl1pPr lvl="0" rtl="0" algn="l">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21"/>
          <p:cNvSpPr/>
          <p:nvPr/>
        </p:nvSpPr>
        <p:spPr>
          <a:xfrm rot="-5400000">
            <a:off x="529251" y="44133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txBox="1"/>
          <p:nvPr>
            <p:ph idx="1" type="body"/>
          </p:nvPr>
        </p:nvSpPr>
        <p:spPr>
          <a:xfrm>
            <a:off x="720000" y="1570575"/>
            <a:ext cx="4047000" cy="2186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999999"/>
              </a:buClr>
              <a:buSzPts val="800"/>
              <a:buFont typeface="Open Sans"/>
              <a:buChar char="-"/>
              <a:defRPr/>
            </a:lvl1pPr>
            <a:lvl2pPr indent="-279400" lvl="1" marL="914400" rtl="0">
              <a:spcBef>
                <a:spcPts val="0"/>
              </a:spcBef>
              <a:spcAft>
                <a:spcPts val="0"/>
              </a:spcAft>
              <a:buClr>
                <a:srgbClr val="999999"/>
              </a:buClr>
              <a:buSzPts val="800"/>
              <a:buFont typeface="Open Sans"/>
              <a:buChar char="○"/>
              <a:defRPr/>
            </a:lvl2pPr>
            <a:lvl3pPr indent="-279400" lvl="2" marL="1371600" rtl="0">
              <a:spcBef>
                <a:spcPts val="0"/>
              </a:spcBef>
              <a:spcAft>
                <a:spcPts val="0"/>
              </a:spcAft>
              <a:buClr>
                <a:srgbClr val="999999"/>
              </a:buClr>
              <a:buSzPts val="800"/>
              <a:buFont typeface="Open Sans"/>
              <a:buChar char="■"/>
              <a:defRPr/>
            </a:lvl3pPr>
            <a:lvl4pPr indent="-279400" lvl="3" marL="1828800" rtl="0">
              <a:spcBef>
                <a:spcPts val="0"/>
              </a:spcBef>
              <a:spcAft>
                <a:spcPts val="0"/>
              </a:spcAft>
              <a:buClr>
                <a:srgbClr val="999999"/>
              </a:buClr>
              <a:buSzPts val="800"/>
              <a:buFont typeface="Open Sans"/>
              <a:buChar char="●"/>
              <a:defRPr/>
            </a:lvl4pPr>
            <a:lvl5pPr indent="-304800" lvl="4" marL="2286000" rtl="0">
              <a:spcBef>
                <a:spcPts val="0"/>
              </a:spcBef>
              <a:spcAft>
                <a:spcPts val="0"/>
              </a:spcAft>
              <a:buClr>
                <a:srgbClr val="999999"/>
              </a:buClr>
              <a:buSzPts val="1200"/>
              <a:buFont typeface="Open Sans"/>
              <a:buChar char="○"/>
              <a:defRPr/>
            </a:lvl5pPr>
            <a:lvl6pPr indent="-304800" lvl="5" marL="2743200" rtl="0">
              <a:spcBef>
                <a:spcPts val="0"/>
              </a:spcBef>
              <a:spcAft>
                <a:spcPts val="0"/>
              </a:spcAft>
              <a:buClr>
                <a:srgbClr val="999999"/>
              </a:buClr>
              <a:buSzPts val="1200"/>
              <a:buFont typeface="Open Sans"/>
              <a:buChar char="■"/>
              <a:defRPr/>
            </a:lvl6pPr>
            <a:lvl7pPr indent="-273050" lvl="6" marL="3200400" rtl="0">
              <a:spcBef>
                <a:spcPts val="0"/>
              </a:spcBef>
              <a:spcAft>
                <a:spcPts val="0"/>
              </a:spcAft>
              <a:buClr>
                <a:srgbClr val="999999"/>
              </a:buClr>
              <a:buSzPts val="700"/>
              <a:buFont typeface="Open Sans"/>
              <a:buChar char="●"/>
              <a:defRPr/>
            </a:lvl7pPr>
            <a:lvl8pPr indent="-273050" lvl="7" marL="3657600" rtl="0">
              <a:spcBef>
                <a:spcPts val="0"/>
              </a:spcBef>
              <a:spcAft>
                <a:spcPts val="0"/>
              </a:spcAft>
              <a:buClr>
                <a:srgbClr val="999999"/>
              </a:buClr>
              <a:buSzPts val="700"/>
              <a:buFont typeface="Open Sans"/>
              <a:buChar char="○"/>
              <a:defRPr/>
            </a:lvl8pPr>
            <a:lvl9pPr indent="-266700" lvl="8" marL="4114800" rtl="0">
              <a:spcBef>
                <a:spcPts val="0"/>
              </a:spcBef>
              <a:spcAft>
                <a:spcPts val="0"/>
              </a:spcAft>
              <a:buClr>
                <a:srgbClr val="999999"/>
              </a:buClr>
              <a:buSzPts val="600"/>
              <a:buFont typeface="Open Sans"/>
              <a:buChar char="■"/>
              <a:defRPr/>
            </a:lvl9pPr>
          </a:lstStyle>
          <a:p/>
        </p:txBody>
      </p:sp>
      <p:sp>
        <p:nvSpPr>
          <p:cNvPr id="108" name="Google Shape;108;p21"/>
          <p:cNvSpPr txBox="1"/>
          <p:nvPr>
            <p:ph type="title"/>
          </p:nvPr>
        </p:nvSpPr>
        <p:spPr>
          <a:xfrm>
            <a:off x="720000" y="539400"/>
            <a:ext cx="7704000" cy="5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9" name="Google Shape;109;p21"/>
          <p:cNvGrpSpPr/>
          <p:nvPr/>
        </p:nvGrpSpPr>
        <p:grpSpPr>
          <a:xfrm>
            <a:off x="719100" y="539400"/>
            <a:ext cx="7705800" cy="4064700"/>
            <a:chOff x="719100" y="539400"/>
            <a:chExt cx="7705800" cy="4064700"/>
          </a:xfrm>
        </p:grpSpPr>
        <p:cxnSp>
          <p:nvCxnSpPr>
            <p:cNvPr id="110" name="Google Shape;110;p21"/>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21"/>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22"/>
          <p:cNvSpPr/>
          <p:nvPr>
            <p:ph idx="2" type="pic"/>
          </p:nvPr>
        </p:nvSpPr>
        <p:spPr>
          <a:xfrm>
            <a:off x="-25" y="0"/>
            <a:ext cx="9144000" cy="5143500"/>
          </a:xfrm>
          <a:prstGeom prst="rect">
            <a:avLst/>
          </a:prstGeom>
          <a:noFill/>
          <a:ln>
            <a:noFill/>
          </a:ln>
        </p:spPr>
      </p:sp>
      <p:sp>
        <p:nvSpPr>
          <p:cNvPr id="114" name="Google Shape;114;p22"/>
          <p:cNvSpPr txBox="1"/>
          <p:nvPr>
            <p:ph idx="1" type="body"/>
          </p:nvPr>
        </p:nvSpPr>
        <p:spPr>
          <a:xfrm>
            <a:off x="1150150" y="3999000"/>
            <a:ext cx="6843600" cy="605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23"/>
          <p:cNvSpPr/>
          <p:nvPr/>
        </p:nvSpPr>
        <p:spPr>
          <a:xfrm rot="-5400000">
            <a:off x="529251" y="3819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7" name="Google Shape;117;p23"/>
          <p:cNvSpPr txBox="1"/>
          <p:nvPr>
            <p:ph hasCustomPrompt="1" type="title"/>
          </p:nvPr>
        </p:nvSpPr>
        <p:spPr>
          <a:xfrm>
            <a:off x="720000" y="1721075"/>
            <a:ext cx="5253000" cy="137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2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18" name="Google Shape;118;p23"/>
          <p:cNvSpPr txBox="1"/>
          <p:nvPr>
            <p:ph idx="1" type="subTitle"/>
          </p:nvPr>
        </p:nvSpPr>
        <p:spPr>
          <a:xfrm>
            <a:off x="720000" y="3093325"/>
            <a:ext cx="5253000" cy="329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119" name="Google Shape;119;p23"/>
          <p:cNvGrpSpPr/>
          <p:nvPr/>
        </p:nvGrpSpPr>
        <p:grpSpPr>
          <a:xfrm>
            <a:off x="719100" y="539400"/>
            <a:ext cx="7705800" cy="4064700"/>
            <a:chOff x="719100" y="539400"/>
            <a:chExt cx="7705800" cy="4064700"/>
          </a:xfrm>
        </p:grpSpPr>
        <p:cxnSp>
          <p:nvCxnSpPr>
            <p:cNvPr id="120" name="Google Shape;120;p23"/>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23"/>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grpSp>
        <p:nvGrpSpPr>
          <p:cNvPr id="122" name="Google Shape;122;p23"/>
          <p:cNvGrpSpPr/>
          <p:nvPr/>
        </p:nvGrpSpPr>
        <p:grpSpPr>
          <a:xfrm flipH="1" rot="-5400000">
            <a:off x="6513141" y="2883266"/>
            <a:ext cx="1743359" cy="2853115"/>
            <a:chOff x="7400641" y="0"/>
            <a:chExt cx="1743359" cy="2853115"/>
          </a:xfrm>
        </p:grpSpPr>
        <p:sp>
          <p:nvSpPr>
            <p:cNvPr id="123" name="Google Shape;123;p23"/>
            <p:cNvSpPr/>
            <p:nvPr/>
          </p:nvSpPr>
          <p:spPr>
            <a:xfrm rot="5400000">
              <a:off x="7400641" y="1109756"/>
              <a:ext cx="1743359" cy="1743359"/>
            </a:xfrm>
            <a:custGeom>
              <a:rect b="b" l="l" r="r" t="t"/>
              <a:pathLst>
                <a:path extrusionOk="0" h="23818" w="23818">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rot="5400000">
              <a:off x="8034154" y="1109707"/>
              <a:ext cx="1109800" cy="1109893"/>
            </a:xfrm>
            <a:custGeom>
              <a:rect b="b" l="l" r="r" t="t"/>
              <a:pathLst>
                <a:path extrusionOk="0" h="11910" w="11909">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p:nvPr/>
          </p:nvSpPr>
          <p:spPr>
            <a:xfrm rot="5400000">
              <a:off x="8034154" y="-47"/>
              <a:ext cx="1109800" cy="1109893"/>
            </a:xfrm>
            <a:custGeom>
              <a:rect b="b" l="l" r="r" t="t"/>
              <a:pathLst>
                <a:path extrusionOk="0" h="11910" w="11909">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7" name="Shape 127"/>
        <p:cNvGrpSpPr/>
        <p:nvPr/>
      </p:nvGrpSpPr>
      <p:grpSpPr>
        <a:xfrm>
          <a:off x="0" y="0"/>
          <a:ext cx="0" cy="0"/>
          <a:chOff x="0" y="0"/>
          <a:chExt cx="0" cy="0"/>
        </a:xfrm>
      </p:grpSpPr>
      <p:sp>
        <p:nvSpPr>
          <p:cNvPr id="128" name="Google Shape;128;p25"/>
          <p:cNvSpPr/>
          <p:nvPr/>
        </p:nvSpPr>
        <p:spPr>
          <a:xfrm>
            <a:off x="8233251" y="44133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25"/>
          <p:cNvGrpSpPr/>
          <p:nvPr/>
        </p:nvGrpSpPr>
        <p:grpSpPr>
          <a:xfrm>
            <a:off x="719100" y="539400"/>
            <a:ext cx="7705800" cy="4064700"/>
            <a:chOff x="719100" y="539400"/>
            <a:chExt cx="7705800" cy="4064700"/>
          </a:xfrm>
        </p:grpSpPr>
        <p:cxnSp>
          <p:nvCxnSpPr>
            <p:cNvPr id="130" name="Google Shape;130;p25"/>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31" name="Google Shape;131;p25"/>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132" name="Google Shape;132;p25"/>
          <p:cNvSpPr txBox="1"/>
          <p:nvPr>
            <p:ph type="title"/>
          </p:nvPr>
        </p:nvSpPr>
        <p:spPr>
          <a:xfrm>
            <a:off x="720000" y="539400"/>
            <a:ext cx="7704000" cy="5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3" name="Google Shape;133;p25"/>
          <p:cNvSpPr txBox="1"/>
          <p:nvPr>
            <p:ph idx="2" type="title"/>
          </p:nvPr>
        </p:nvSpPr>
        <p:spPr>
          <a:xfrm>
            <a:off x="853112" y="2164725"/>
            <a:ext cx="3292800" cy="396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b="0" sz="1800">
                <a:latin typeface="Poppins SemiBold"/>
                <a:ea typeface="Poppins SemiBold"/>
                <a:cs typeface="Poppins SemiBold"/>
                <a:sym typeface="Poppins SemiBold"/>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4" name="Google Shape;134;p25"/>
          <p:cNvSpPr txBox="1"/>
          <p:nvPr>
            <p:ph idx="3" type="title"/>
          </p:nvPr>
        </p:nvSpPr>
        <p:spPr>
          <a:xfrm>
            <a:off x="4999514" y="2164725"/>
            <a:ext cx="3292800" cy="396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b="0" sz="1800">
                <a:latin typeface="Poppins SemiBold"/>
                <a:ea typeface="Poppins SemiBold"/>
                <a:cs typeface="Poppins SemiBold"/>
                <a:sym typeface="Poppins SemiBold"/>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5" name="Google Shape;135;p25"/>
          <p:cNvSpPr txBox="1"/>
          <p:nvPr>
            <p:ph idx="1" type="subTitle"/>
          </p:nvPr>
        </p:nvSpPr>
        <p:spPr>
          <a:xfrm>
            <a:off x="853112" y="2484449"/>
            <a:ext cx="3292800" cy="34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36" name="Google Shape;136;p25"/>
          <p:cNvSpPr txBox="1"/>
          <p:nvPr>
            <p:ph idx="4" type="subTitle"/>
          </p:nvPr>
        </p:nvSpPr>
        <p:spPr>
          <a:xfrm>
            <a:off x="4999514" y="2484474"/>
            <a:ext cx="3292800" cy="34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37" name="Google Shape;137;p25"/>
          <p:cNvSpPr txBox="1"/>
          <p:nvPr>
            <p:ph idx="5" type="title"/>
          </p:nvPr>
        </p:nvSpPr>
        <p:spPr>
          <a:xfrm>
            <a:off x="851688" y="3726225"/>
            <a:ext cx="3292800" cy="396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b="0" sz="1800">
                <a:latin typeface="Poppins SemiBold"/>
                <a:ea typeface="Poppins SemiBold"/>
                <a:cs typeface="Poppins SemiBold"/>
                <a:sym typeface="Poppins SemiBold"/>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8" name="Google Shape;138;p25"/>
          <p:cNvSpPr txBox="1"/>
          <p:nvPr>
            <p:ph idx="6" type="title"/>
          </p:nvPr>
        </p:nvSpPr>
        <p:spPr>
          <a:xfrm>
            <a:off x="4998111" y="3726225"/>
            <a:ext cx="3292800" cy="396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b="0" sz="1800">
                <a:latin typeface="Poppins SemiBold"/>
                <a:ea typeface="Poppins SemiBold"/>
                <a:cs typeface="Poppins SemiBold"/>
                <a:sym typeface="Poppins SemiBold"/>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9" name="Google Shape;139;p25"/>
          <p:cNvSpPr txBox="1"/>
          <p:nvPr>
            <p:ph idx="7" type="subTitle"/>
          </p:nvPr>
        </p:nvSpPr>
        <p:spPr>
          <a:xfrm>
            <a:off x="851726" y="4045999"/>
            <a:ext cx="3292800" cy="345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0" name="Google Shape;140;p25"/>
          <p:cNvSpPr txBox="1"/>
          <p:nvPr>
            <p:ph idx="8" type="subTitle"/>
          </p:nvPr>
        </p:nvSpPr>
        <p:spPr>
          <a:xfrm>
            <a:off x="4998138" y="4046025"/>
            <a:ext cx="3292800" cy="345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1" name="Google Shape;141;p25"/>
          <p:cNvSpPr txBox="1"/>
          <p:nvPr>
            <p:ph hasCustomPrompt="1" idx="9" type="title"/>
          </p:nvPr>
        </p:nvSpPr>
        <p:spPr>
          <a:xfrm>
            <a:off x="853113" y="1423425"/>
            <a:ext cx="775800" cy="665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b="0" sz="3400">
                <a:latin typeface="Poppins SemiBold"/>
                <a:ea typeface="Poppins SemiBold"/>
                <a:cs typeface="Poppins SemiBold"/>
                <a:sym typeface="Poppins Semi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42" name="Google Shape;142;p25"/>
          <p:cNvSpPr txBox="1"/>
          <p:nvPr>
            <p:ph hasCustomPrompt="1" idx="13" type="title"/>
          </p:nvPr>
        </p:nvSpPr>
        <p:spPr>
          <a:xfrm>
            <a:off x="853100" y="2984924"/>
            <a:ext cx="775800" cy="665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b="0" sz="3400">
                <a:latin typeface="Poppins SemiBold"/>
                <a:ea typeface="Poppins SemiBold"/>
                <a:cs typeface="Poppins SemiBold"/>
                <a:sym typeface="Poppins Semi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43" name="Google Shape;143;p25"/>
          <p:cNvSpPr txBox="1"/>
          <p:nvPr>
            <p:ph hasCustomPrompt="1" idx="14" type="title"/>
          </p:nvPr>
        </p:nvSpPr>
        <p:spPr>
          <a:xfrm>
            <a:off x="4998100" y="1423424"/>
            <a:ext cx="775800" cy="665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b="0" sz="3400">
                <a:latin typeface="Poppins SemiBold"/>
                <a:ea typeface="Poppins SemiBold"/>
                <a:cs typeface="Poppins SemiBold"/>
                <a:sym typeface="Poppins Semi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44" name="Google Shape;144;p25"/>
          <p:cNvSpPr txBox="1"/>
          <p:nvPr>
            <p:ph hasCustomPrompt="1" idx="15" type="title"/>
          </p:nvPr>
        </p:nvSpPr>
        <p:spPr>
          <a:xfrm>
            <a:off x="4998100" y="2934225"/>
            <a:ext cx="775800" cy="715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b="0" sz="3400">
                <a:latin typeface="Poppins SemiBold"/>
                <a:ea typeface="Poppins SemiBold"/>
                <a:cs typeface="Poppins SemiBold"/>
                <a:sym typeface="Poppins Semi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145" name="Shape 145"/>
        <p:cNvGrpSpPr/>
        <p:nvPr/>
      </p:nvGrpSpPr>
      <p:grpSpPr>
        <a:xfrm>
          <a:off x="0" y="0"/>
          <a:ext cx="0" cy="0"/>
          <a:chOff x="0" y="0"/>
          <a:chExt cx="0" cy="0"/>
        </a:xfrm>
      </p:grpSpPr>
      <p:sp>
        <p:nvSpPr>
          <p:cNvPr id="146" name="Google Shape;146;p26"/>
          <p:cNvSpPr/>
          <p:nvPr/>
        </p:nvSpPr>
        <p:spPr>
          <a:xfrm rot="5400000">
            <a:off x="8309239" y="3486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txBox="1"/>
          <p:nvPr>
            <p:ph hasCustomPrompt="1" type="title"/>
          </p:nvPr>
        </p:nvSpPr>
        <p:spPr>
          <a:xfrm>
            <a:off x="720000" y="9326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48" name="Google Shape;148;p26"/>
          <p:cNvSpPr txBox="1"/>
          <p:nvPr>
            <p:ph idx="1" type="subTitle"/>
          </p:nvPr>
        </p:nvSpPr>
        <p:spPr>
          <a:xfrm>
            <a:off x="720000" y="1758403"/>
            <a:ext cx="3376200" cy="329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9" name="Google Shape;149;p26"/>
          <p:cNvSpPr txBox="1"/>
          <p:nvPr>
            <p:ph hasCustomPrompt="1" idx="2" type="title"/>
          </p:nvPr>
        </p:nvSpPr>
        <p:spPr>
          <a:xfrm>
            <a:off x="5047800" y="9326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50" name="Google Shape;150;p26"/>
          <p:cNvSpPr txBox="1"/>
          <p:nvPr>
            <p:ph idx="3" type="subTitle"/>
          </p:nvPr>
        </p:nvSpPr>
        <p:spPr>
          <a:xfrm>
            <a:off x="5047800" y="1758403"/>
            <a:ext cx="3376200" cy="329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1" name="Google Shape;151;p26"/>
          <p:cNvSpPr txBox="1"/>
          <p:nvPr>
            <p:ph hasCustomPrompt="1" idx="4" type="title"/>
          </p:nvPr>
        </p:nvSpPr>
        <p:spPr>
          <a:xfrm>
            <a:off x="5047800" y="27511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52" name="Google Shape;152;p26"/>
          <p:cNvSpPr txBox="1"/>
          <p:nvPr>
            <p:ph idx="5" type="subTitle"/>
          </p:nvPr>
        </p:nvSpPr>
        <p:spPr>
          <a:xfrm>
            <a:off x="5047800" y="3576978"/>
            <a:ext cx="3376200" cy="329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3" name="Google Shape;153;p26"/>
          <p:cNvSpPr txBox="1"/>
          <p:nvPr>
            <p:ph hasCustomPrompt="1" idx="6" type="title"/>
          </p:nvPr>
        </p:nvSpPr>
        <p:spPr>
          <a:xfrm>
            <a:off x="720000" y="27511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54" name="Google Shape;154;p26"/>
          <p:cNvSpPr txBox="1"/>
          <p:nvPr>
            <p:ph idx="7" type="subTitle"/>
          </p:nvPr>
        </p:nvSpPr>
        <p:spPr>
          <a:xfrm>
            <a:off x="720000" y="3576978"/>
            <a:ext cx="3376200" cy="329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155" name="Google Shape;155;p26"/>
          <p:cNvGrpSpPr/>
          <p:nvPr/>
        </p:nvGrpSpPr>
        <p:grpSpPr>
          <a:xfrm>
            <a:off x="719100" y="539400"/>
            <a:ext cx="7705800" cy="4064700"/>
            <a:chOff x="719100" y="539400"/>
            <a:chExt cx="7705800" cy="4064700"/>
          </a:xfrm>
        </p:grpSpPr>
        <p:cxnSp>
          <p:nvCxnSpPr>
            <p:cNvPr id="156" name="Google Shape;156;p26"/>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57" name="Google Shape;157;p26"/>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158" name="Google Shape;158;p26"/>
          <p:cNvSpPr/>
          <p:nvPr/>
        </p:nvSpPr>
        <p:spPr>
          <a:xfrm flipH="1" rot="-5400000">
            <a:off x="529192" y="4268848"/>
            <a:ext cx="670627" cy="670508"/>
          </a:xfrm>
          <a:custGeom>
            <a:rect b="b" l="l" r="r" t="t"/>
            <a:pathLst>
              <a:path extrusionOk="0" h="23817" w="23817">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59" name="Shape 159"/>
        <p:cNvGrpSpPr/>
        <p:nvPr/>
      </p:nvGrpSpPr>
      <p:grpSpPr>
        <a:xfrm>
          <a:off x="0" y="0"/>
          <a:ext cx="0" cy="0"/>
          <a:chOff x="0" y="0"/>
          <a:chExt cx="0" cy="0"/>
        </a:xfrm>
      </p:grpSpPr>
      <p:sp>
        <p:nvSpPr>
          <p:cNvPr id="160" name="Google Shape;160;p27"/>
          <p:cNvSpPr/>
          <p:nvPr/>
        </p:nvSpPr>
        <p:spPr>
          <a:xfrm rot="-5400000">
            <a:off x="529251" y="44133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txBox="1"/>
          <p:nvPr>
            <p:ph type="title"/>
          </p:nvPr>
        </p:nvSpPr>
        <p:spPr>
          <a:xfrm>
            <a:off x="2311527" y="1561425"/>
            <a:ext cx="19344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b="0" sz="1800">
                <a:latin typeface="Poppins SemiBold"/>
                <a:ea typeface="Poppins SemiBold"/>
                <a:cs typeface="Poppins SemiBold"/>
                <a:sym typeface="Poppins SemiBold"/>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2" name="Google Shape;162;p27"/>
          <p:cNvSpPr txBox="1"/>
          <p:nvPr>
            <p:ph idx="2" type="title"/>
          </p:nvPr>
        </p:nvSpPr>
        <p:spPr>
          <a:xfrm>
            <a:off x="5638486" y="1561425"/>
            <a:ext cx="19344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b="0" sz="1800">
                <a:latin typeface="Poppins SemiBold"/>
                <a:ea typeface="Poppins SemiBold"/>
                <a:cs typeface="Poppins SemiBold"/>
                <a:sym typeface="Poppins SemiBold"/>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3" name="Google Shape;163;p27"/>
          <p:cNvSpPr txBox="1"/>
          <p:nvPr>
            <p:ph idx="1" type="subTitle"/>
          </p:nvPr>
        </p:nvSpPr>
        <p:spPr>
          <a:xfrm>
            <a:off x="2311525" y="1878825"/>
            <a:ext cx="1934400" cy="716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64" name="Google Shape;164;p27"/>
          <p:cNvSpPr txBox="1"/>
          <p:nvPr>
            <p:ph idx="3" type="subTitle"/>
          </p:nvPr>
        </p:nvSpPr>
        <p:spPr>
          <a:xfrm>
            <a:off x="5638476" y="1878825"/>
            <a:ext cx="1934400" cy="716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65" name="Google Shape;165;p27"/>
          <p:cNvSpPr txBox="1"/>
          <p:nvPr>
            <p:ph idx="4" type="title"/>
          </p:nvPr>
        </p:nvSpPr>
        <p:spPr>
          <a:xfrm>
            <a:off x="2311527" y="3136075"/>
            <a:ext cx="19344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b="0" sz="1800">
                <a:latin typeface="Poppins SemiBold"/>
                <a:ea typeface="Poppins SemiBold"/>
                <a:cs typeface="Poppins SemiBold"/>
                <a:sym typeface="Poppins SemiBold"/>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6" name="Google Shape;166;p27"/>
          <p:cNvSpPr txBox="1"/>
          <p:nvPr>
            <p:ph idx="5" type="title"/>
          </p:nvPr>
        </p:nvSpPr>
        <p:spPr>
          <a:xfrm>
            <a:off x="5638475" y="3136075"/>
            <a:ext cx="19344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b="0" sz="1800">
                <a:latin typeface="Poppins SemiBold"/>
                <a:ea typeface="Poppins SemiBold"/>
                <a:cs typeface="Poppins SemiBold"/>
                <a:sym typeface="Poppins SemiBold"/>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7" name="Google Shape;167;p27"/>
          <p:cNvSpPr txBox="1"/>
          <p:nvPr>
            <p:ph idx="6" type="subTitle"/>
          </p:nvPr>
        </p:nvSpPr>
        <p:spPr>
          <a:xfrm>
            <a:off x="2311525" y="3453475"/>
            <a:ext cx="1934400" cy="716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68" name="Google Shape;168;p27"/>
          <p:cNvSpPr txBox="1"/>
          <p:nvPr>
            <p:ph idx="7" type="subTitle"/>
          </p:nvPr>
        </p:nvSpPr>
        <p:spPr>
          <a:xfrm>
            <a:off x="5638475" y="3453475"/>
            <a:ext cx="1934400" cy="716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69" name="Google Shape;169;p27"/>
          <p:cNvSpPr txBox="1"/>
          <p:nvPr>
            <p:ph idx="8" type="title"/>
          </p:nvPr>
        </p:nvSpPr>
        <p:spPr>
          <a:xfrm>
            <a:off x="720000" y="539400"/>
            <a:ext cx="7704000" cy="5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70" name="Google Shape;170;p27"/>
          <p:cNvGrpSpPr/>
          <p:nvPr/>
        </p:nvGrpSpPr>
        <p:grpSpPr>
          <a:xfrm>
            <a:off x="719100" y="539400"/>
            <a:ext cx="7705800" cy="4064700"/>
            <a:chOff x="719100" y="539400"/>
            <a:chExt cx="7705800" cy="4064700"/>
          </a:xfrm>
        </p:grpSpPr>
        <p:cxnSp>
          <p:nvCxnSpPr>
            <p:cNvPr id="171" name="Google Shape;171;p27"/>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72" name="Google Shape;172;p27"/>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73" name="Shape 173"/>
        <p:cNvGrpSpPr/>
        <p:nvPr/>
      </p:nvGrpSpPr>
      <p:grpSpPr>
        <a:xfrm>
          <a:off x="0" y="0"/>
          <a:ext cx="0" cy="0"/>
          <a:chOff x="0" y="0"/>
          <a:chExt cx="0" cy="0"/>
        </a:xfrm>
      </p:grpSpPr>
      <p:sp>
        <p:nvSpPr>
          <p:cNvPr id="174" name="Google Shape;174;p28"/>
          <p:cNvSpPr/>
          <p:nvPr/>
        </p:nvSpPr>
        <p:spPr>
          <a:xfrm rot="-5400000">
            <a:off x="529251" y="44133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8"/>
          <p:cNvGrpSpPr/>
          <p:nvPr/>
        </p:nvGrpSpPr>
        <p:grpSpPr>
          <a:xfrm>
            <a:off x="719100" y="539400"/>
            <a:ext cx="7705800" cy="4064700"/>
            <a:chOff x="719100" y="539400"/>
            <a:chExt cx="7705800" cy="4064700"/>
          </a:xfrm>
        </p:grpSpPr>
        <p:cxnSp>
          <p:nvCxnSpPr>
            <p:cNvPr id="176" name="Google Shape;176;p28"/>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28"/>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178" name="Google Shape;178;p28"/>
          <p:cNvSpPr txBox="1"/>
          <p:nvPr>
            <p:ph type="title"/>
          </p:nvPr>
        </p:nvSpPr>
        <p:spPr>
          <a:xfrm>
            <a:off x="720000" y="539400"/>
            <a:ext cx="7704000" cy="5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
    <p:spTree>
      <p:nvGrpSpPr>
        <p:cNvPr id="179" name="Shape 179"/>
        <p:cNvGrpSpPr/>
        <p:nvPr/>
      </p:nvGrpSpPr>
      <p:grpSpPr>
        <a:xfrm>
          <a:off x="0" y="0"/>
          <a:ext cx="0" cy="0"/>
          <a:chOff x="0" y="0"/>
          <a:chExt cx="0" cy="0"/>
        </a:xfrm>
      </p:grpSpPr>
      <p:sp>
        <p:nvSpPr>
          <p:cNvPr id="180" name="Google Shape;180;p29"/>
          <p:cNvSpPr/>
          <p:nvPr/>
        </p:nvSpPr>
        <p:spPr>
          <a:xfrm rot="5400000">
            <a:off x="8243792" y="4413356"/>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9"/>
          <p:cNvGrpSpPr/>
          <p:nvPr/>
        </p:nvGrpSpPr>
        <p:grpSpPr>
          <a:xfrm>
            <a:off x="719100" y="539400"/>
            <a:ext cx="7705800" cy="4064700"/>
            <a:chOff x="719100" y="539400"/>
            <a:chExt cx="7705800" cy="4064700"/>
          </a:xfrm>
        </p:grpSpPr>
        <p:cxnSp>
          <p:nvCxnSpPr>
            <p:cNvPr id="182" name="Google Shape;182;p29"/>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29"/>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184" name="Google Shape;184;p29"/>
          <p:cNvSpPr txBox="1"/>
          <p:nvPr>
            <p:ph type="title"/>
          </p:nvPr>
        </p:nvSpPr>
        <p:spPr>
          <a:xfrm>
            <a:off x="720000" y="539400"/>
            <a:ext cx="7704000" cy="5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85" name="Shape 185"/>
        <p:cNvGrpSpPr/>
        <p:nvPr/>
      </p:nvGrpSpPr>
      <p:grpSpPr>
        <a:xfrm>
          <a:off x="0" y="0"/>
          <a:ext cx="0" cy="0"/>
          <a:chOff x="0" y="0"/>
          <a:chExt cx="0" cy="0"/>
        </a:xfrm>
      </p:grpSpPr>
      <p:sp>
        <p:nvSpPr>
          <p:cNvPr id="186" name="Google Shape;186;p30"/>
          <p:cNvSpPr/>
          <p:nvPr/>
        </p:nvSpPr>
        <p:spPr>
          <a:xfrm rot="5400000">
            <a:off x="8243792" y="4413356"/>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txBox="1"/>
          <p:nvPr>
            <p:ph type="title"/>
          </p:nvPr>
        </p:nvSpPr>
        <p:spPr>
          <a:xfrm>
            <a:off x="720000" y="5380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30"/>
          <p:cNvSpPr txBox="1"/>
          <p:nvPr>
            <p:ph idx="1" type="body"/>
          </p:nvPr>
        </p:nvSpPr>
        <p:spPr>
          <a:xfrm>
            <a:off x="720000" y="1203200"/>
            <a:ext cx="7704000" cy="909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spcBef>
                <a:spcPts val="0"/>
              </a:spcBef>
              <a:spcAft>
                <a:spcPts val="0"/>
              </a:spcAft>
              <a:buSzPts val="1200"/>
              <a:buFont typeface="Roboto Condensed Light"/>
              <a:buChar char="○"/>
              <a:defRPr/>
            </a:lvl2pPr>
            <a:lvl3pPr indent="-304800" lvl="2" marL="1371600" rtl="0">
              <a:spcBef>
                <a:spcPts val="0"/>
              </a:spcBef>
              <a:spcAft>
                <a:spcPts val="0"/>
              </a:spcAft>
              <a:buSzPts val="1200"/>
              <a:buFont typeface="Roboto Condensed Light"/>
              <a:buChar char="■"/>
              <a:defRPr/>
            </a:lvl3pPr>
            <a:lvl4pPr indent="-304800" lvl="3" marL="1828800" rtl="0">
              <a:spcBef>
                <a:spcPts val="0"/>
              </a:spcBef>
              <a:spcAft>
                <a:spcPts val="0"/>
              </a:spcAft>
              <a:buSzPts val="1200"/>
              <a:buFont typeface="Roboto Condensed Light"/>
              <a:buChar char="●"/>
              <a:defRPr/>
            </a:lvl4pPr>
            <a:lvl5pPr indent="-304800" lvl="4" marL="2286000" rtl="0">
              <a:spcBef>
                <a:spcPts val="0"/>
              </a:spcBef>
              <a:spcAft>
                <a:spcPts val="0"/>
              </a:spcAft>
              <a:buSzPts val="1200"/>
              <a:buFont typeface="Roboto Condensed Light"/>
              <a:buChar char="○"/>
              <a:defRPr/>
            </a:lvl5pPr>
            <a:lvl6pPr indent="-304800" lvl="5" marL="2743200" rtl="0">
              <a:spcBef>
                <a:spcPts val="0"/>
              </a:spcBef>
              <a:spcAft>
                <a:spcPts val="0"/>
              </a:spcAft>
              <a:buSzPts val="1200"/>
              <a:buFont typeface="Roboto Condensed Light"/>
              <a:buChar char="■"/>
              <a:defRPr/>
            </a:lvl6pPr>
            <a:lvl7pPr indent="-304800" lvl="6" marL="3200400" rtl="0">
              <a:spcBef>
                <a:spcPts val="0"/>
              </a:spcBef>
              <a:spcAft>
                <a:spcPts val="0"/>
              </a:spcAft>
              <a:buSzPts val="1200"/>
              <a:buFont typeface="Roboto Condensed Light"/>
              <a:buChar char="●"/>
              <a:defRPr/>
            </a:lvl7pPr>
            <a:lvl8pPr indent="-304800" lvl="7" marL="3657600" rtl="0">
              <a:spcBef>
                <a:spcPts val="0"/>
              </a:spcBef>
              <a:spcAft>
                <a:spcPts val="0"/>
              </a:spcAft>
              <a:buSzPts val="1200"/>
              <a:buFont typeface="Roboto Condensed Light"/>
              <a:buChar char="○"/>
              <a:defRPr/>
            </a:lvl8pPr>
            <a:lvl9pPr indent="-304800" lvl="8" marL="4114800" rtl="0">
              <a:spcBef>
                <a:spcPts val="0"/>
              </a:spcBef>
              <a:spcAft>
                <a:spcPts val="0"/>
              </a:spcAft>
              <a:buSzPts val="1200"/>
              <a:buFont typeface="Roboto Condensed Light"/>
              <a:buChar char="■"/>
              <a:defRPr/>
            </a:lvl9pPr>
          </a:lstStyle>
          <a:p/>
        </p:txBody>
      </p:sp>
      <p:grpSp>
        <p:nvGrpSpPr>
          <p:cNvPr id="189" name="Google Shape;189;p30"/>
          <p:cNvGrpSpPr/>
          <p:nvPr/>
        </p:nvGrpSpPr>
        <p:grpSpPr>
          <a:xfrm>
            <a:off x="719100" y="539400"/>
            <a:ext cx="7705800" cy="4064700"/>
            <a:chOff x="719100" y="539400"/>
            <a:chExt cx="7705800" cy="4064700"/>
          </a:xfrm>
        </p:grpSpPr>
        <p:cxnSp>
          <p:nvCxnSpPr>
            <p:cNvPr id="190" name="Google Shape;190;p30"/>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91" name="Google Shape;191;p30"/>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_1">
    <p:spTree>
      <p:nvGrpSpPr>
        <p:cNvPr id="192" name="Shape 192"/>
        <p:cNvGrpSpPr/>
        <p:nvPr/>
      </p:nvGrpSpPr>
      <p:grpSpPr>
        <a:xfrm>
          <a:off x="0" y="0"/>
          <a:ext cx="0" cy="0"/>
          <a:chOff x="0" y="0"/>
          <a:chExt cx="0" cy="0"/>
        </a:xfrm>
      </p:grpSpPr>
      <p:sp>
        <p:nvSpPr>
          <p:cNvPr id="193" name="Google Shape;193;p31"/>
          <p:cNvSpPr/>
          <p:nvPr/>
        </p:nvSpPr>
        <p:spPr>
          <a:xfrm rot="-5400000">
            <a:off x="529251" y="44133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txBox="1"/>
          <p:nvPr>
            <p:ph type="title"/>
          </p:nvPr>
        </p:nvSpPr>
        <p:spPr>
          <a:xfrm>
            <a:off x="720000" y="5380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5" name="Google Shape;195;p31"/>
          <p:cNvSpPr txBox="1"/>
          <p:nvPr>
            <p:ph idx="1" type="body"/>
          </p:nvPr>
        </p:nvSpPr>
        <p:spPr>
          <a:xfrm>
            <a:off x="720000" y="1203200"/>
            <a:ext cx="7704000" cy="2289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spcBef>
                <a:spcPts val="0"/>
              </a:spcBef>
              <a:spcAft>
                <a:spcPts val="0"/>
              </a:spcAft>
              <a:buSzPts val="1200"/>
              <a:buFont typeface="Roboto Condensed Light"/>
              <a:buChar char="○"/>
              <a:defRPr/>
            </a:lvl2pPr>
            <a:lvl3pPr indent="-304800" lvl="2" marL="1371600" rtl="0">
              <a:spcBef>
                <a:spcPts val="0"/>
              </a:spcBef>
              <a:spcAft>
                <a:spcPts val="0"/>
              </a:spcAft>
              <a:buSzPts val="1200"/>
              <a:buFont typeface="Roboto Condensed Light"/>
              <a:buChar char="■"/>
              <a:defRPr/>
            </a:lvl3pPr>
            <a:lvl4pPr indent="-304800" lvl="3" marL="1828800" rtl="0">
              <a:spcBef>
                <a:spcPts val="0"/>
              </a:spcBef>
              <a:spcAft>
                <a:spcPts val="0"/>
              </a:spcAft>
              <a:buSzPts val="1200"/>
              <a:buFont typeface="Roboto Condensed Light"/>
              <a:buChar char="●"/>
              <a:defRPr/>
            </a:lvl4pPr>
            <a:lvl5pPr indent="-304800" lvl="4" marL="2286000" rtl="0">
              <a:spcBef>
                <a:spcPts val="0"/>
              </a:spcBef>
              <a:spcAft>
                <a:spcPts val="0"/>
              </a:spcAft>
              <a:buSzPts val="1200"/>
              <a:buFont typeface="Roboto Condensed Light"/>
              <a:buChar char="○"/>
              <a:defRPr/>
            </a:lvl5pPr>
            <a:lvl6pPr indent="-304800" lvl="5" marL="2743200" rtl="0">
              <a:spcBef>
                <a:spcPts val="0"/>
              </a:spcBef>
              <a:spcAft>
                <a:spcPts val="0"/>
              </a:spcAft>
              <a:buSzPts val="1200"/>
              <a:buFont typeface="Roboto Condensed Light"/>
              <a:buChar char="■"/>
              <a:defRPr/>
            </a:lvl6pPr>
            <a:lvl7pPr indent="-304800" lvl="6" marL="3200400" rtl="0">
              <a:spcBef>
                <a:spcPts val="0"/>
              </a:spcBef>
              <a:spcAft>
                <a:spcPts val="0"/>
              </a:spcAft>
              <a:buSzPts val="1200"/>
              <a:buFont typeface="Roboto Condensed Light"/>
              <a:buChar char="●"/>
              <a:defRPr/>
            </a:lvl7pPr>
            <a:lvl8pPr indent="-304800" lvl="7" marL="3657600" rtl="0">
              <a:spcBef>
                <a:spcPts val="0"/>
              </a:spcBef>
              <a:spcAft>
                <a:spcPts val="0"/>
              </a:spcAft>
              <a:buSzPts val="1200"/>
              <a:buFont typeface="Roboto Condensed Light"/>
              <a:buChar char="○"/>
              <a:defRPr/>
            </a:lvl8pPr>
            <a:lvl9pPr indent="-304800" lvl="8" marL="4114800" rtl="0">
              <a:spcBef>
                <a:spcPts val="0"/>
              </a:spcBef>
              <a:spcAft>
                <a:spcPts val="0"/>
              </a:spcAft>
              <a:buSzPts val="1200"/>
              <a:buFont typeface="Roboto Condensed Light"/>
              <a:buChar char="■"/>
              <a:defRPr/>
            </a:lvl9pPr>
          </a:lstStyle>
          <a:p/>
        </p:txBody>
      </p:sp>
      <p:grpSp>
        <p:nvGrpSpPr>
          <p:cNvPr id="196" name="Google Shape;196;p31"/>
          <p:cNvGrpSpPr/>
          <p:nvPr/>
        </p:nvGrpSpPr>
        <p:grpSpPr>
          <a:xfrm>
            <a:off x="719100" y="539400"/>
            <a:ext cx="7705800" cy="4064700"/>
            <a:chOff x="719100" y="539400"/>
            <a:chExt cx="7705800" cy="4064700"/>
          </a:xfrm>
        </p:grpSpPr>
        <p:cxnSp>
          <p:nvCxnSpPr>
            <p:cNvPr id="197" name="Google Shape;197;p31"/>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198" name="Google Shape;198;p31"/>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99" name="Shape 199"/>
        <p:cNvGrpSpPr/>
        <p:nvPr/>
      </p:nvGrpSpPr>
      <p:grpSpPr>
        <a:xfrm>
          <a:off x="0" y="0"/>
          <a:ext cx="0" cy="0"/>
          <a:chOff x="0" y="0"/>
          <a:chExt cx="0" cy="0"/>
        </a:xfrm>
      </p:grpSpPr>
      <p:sp>
        <p:nvSpPr>
          <p:cNvPr id="200" name="Google Shape;200;p32"/>
          <p:cNvSpPr/>
          <p:nvPr/>
        </p:nvSpPr>
        <p:spPr>
          <a:xfrm rot="5400000">
            <a:off x="8309239" y="3486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32"/>
          <p:cNvGrpSpPr/>
          <p:nvPr/>
        </p:nvGrpSpPr>
        <p:grpSpPr>
          <a:xfrm>
            <a:off x="719100" y="539400"/>
            <a:ext cx="7705800" cy="4064700"/>
            <a:chOff x="719100" y="539400"/>
            <a:chExt cx="7705800" cy="4064700"/>
          </a:xfrm>
        </p:grpSpPr>
        <p:cxnSp>
          <p:nvCxnSpPr>
            <p:cNvPr id="202" name="Google Shape;202;p32"/>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32"/>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sp>
        <p:nvSpPr>
          <p:cNvPr id="204" name="Google Shape;204;p32"/>
          <p:cNvSpPr txBox="1"/>
          <p:nvPr>
            <p:ph type="ctrTitle"/>
          </p:nvPr>
        </p:nvSpPr>
        <p:spPr>
          <a:xfrm>
            <a:off x="2998200" y="601750"/>
            <a:ext cx="4892400" cy="1280100"/>
          </a:xfrm>
          <a:prstGeom prst="rect">
            <a:avLst/>
          </a:prstGeom>
        </p:spPr>
        <p:txBody>
          <a:bodyPr anchorCtr="0" anchor="ctr" bIns="91425" lIns="91425" spcFirstLastPara="1" rIns="91425" wrap="square" tIns="91425">
            <a:noAutofit/>
          </a:bodyPr>
          <a:lstStyle>
            <a:lvl1pPr lvl="0" rtl="0">
              <a:spcBef>
                <a:spcPts val="0"/>
              </a:spcBef>
              <a:spcAft>
                <a:spcPts val="0"/>
              </a:spcAft>
              <a:buSzPts val="8500"/>
              <a:buNone/>
              <a:defRPr sz="72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05" name="Google Shape;205;p32"/>
          <p:cNvSpPr txBox="1"/>
          <p:nvPr>
            <p:ph idx="1" type="subTitle"/>
          </p:nvPr>
        </p:nvSpPr>
        <p:spPr>
          <a:xfrm>
            <a:off x="2998200" y="1794116"/>
            <a:ext cx="48924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6" name="Google Shape;206;p32"/>
          <p:cNvSpPr txBox="1"/>
          <p:nvPr>
            <p:ph idx="2" type="subTitle"/>
          </p:nvPr>
        </p:nvSpPr>
        <p:spPr>
          <a:xfrm>
            <a:off x="2998200" y="2198653"/>
            <a:ext cx="4892400" cy="74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7" name="Google Shape;207;p32"/>
          <p:cNvSpPr txBox="1"/>
          <p:nvPr>
            <p:ph idx="3" type="subTitle"/>
          </p:nvPr>
        </p:nvSpPr>
        <p:spPr>
          <a:xfrm>
            <a:off x="2998200" y="4218175"/>
            <a:ext cx="4892400" cy="38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8" name="Google Shape;208;p32"/>
          <p:cNvSpPr txBox="1"/>
          <p:nvPr/>
        </p:nvSpPr>
        <p:spPr>
          <a:xfrm>
            <a:off x="2998200" y="3688925"/>
            <a:ext cx="4892400" cy="5541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b="1" lang="en" sz="1200" u="sng">
                <a:solidFill>
                  <a:schemeClr val="dk1"/>
                </a:solidFill>
                <a:latin typeface="Livvic"/>
                <a:ea typeface="Livvic"/>
                <a:cs typeface="Livvic"/>
                <a:sym typeface="Livvic"/>
                <a:hlinkClick r:id="rId2">
                  <a:extLst>
                    <a:ext uri="{A12FA001-AC4F-418D-AE19-62706E023703}">
                      <ahyp:hlinkClr val="tx"/>
                    </a:ext>
                  </a:extLst>
                </a:hlinkClick>
              </a:rPr>
              <a:t>Slidesgo</a:t>
            </a:r>
            <a:r>
              <a:rPr b="1" lang="en" sz="1200"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includes icons by </a:t>
            </a:r>
            <a:r>
              <a:rPr b="1" lang="en" sz="1200" u="sng">
                <a:solidFill>
                  <a:schemeClr val="dk1"/>
                </a:solidFill>
                <a:latin typeface="Livvic"/>
                <a:ea typeface="Livvic"/>
                <a:cs typeface="Livvic"/>
                <a:sym typeface="Livvic"/>
                <a:hlinkClick r:id="rId3">
                  <a:extLst>
                    <a:ext uri="{A12FA001-AC4F-418D-AE19-62706E023703}">
                      <ahyp:hlinkClr val="tx"/>
                    </a:ext>
                  </a:extLst>
                </a:hlinkClick>
              </a:rPr>
              <a:t>Flaticon</a:t>
            </a:r>
            <a:r>
              <a:rPr b="1" lang="en" sz="1200"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infographics &amp; images by </a:t>
            </a:r>
            <a:r>
              <a:rPr b="1" lang="en" sz="1200" u="sng">
                <a:solidFill>
                  <a:schemeClr val="dk1"/>
                </a:solidFill>
                <a:latin typeface="Livvic"/>
                <a:ea typeface="Livvic"/>
                <a:cs typeface="Livvic"/>
                <a:sym typeface="Livvic"/>
                <a:hlinkClick r:id="rId4">
                  <a:extLst>
                    <a:ext uri="{A12FA001-AC4F-418D-AE19-62706E023703}">
                      <ahyp:hlinkClr val="tx"/>
                    </a:ext>
                  </a:extLst>
                </a:hlinkClick>
              </a:rPr>
              <a:t>Freepik</a:t>
            </a:r>
            <a:endParaRPr b="1" sz="1200" u="sng">
              <a:solidFill>
                <a:schemeClr val="dk1"/>
              </a:solidFill>
              <a:latin typeface="Livvic"/>
              <a:ea typeface="Livvic"/>
              <a:cs typeface="Livvic"/>
              <a:sym typeface="Livvic"/>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09" name="Shape 209"/>
        <p:cNvGrpSpPr/>
        <p:nvPr/>
      </p:nvGrpSpPr>
      <p:grpSpPr>
        <a:xfrm>
          <a:off x="0" y="0"/>
          <a:ext cx="0" cy="0"/>
          <a:chOff x="0" y="0"/>
          <a:chExt cx="0" cy="0"/>
        </a:xfrm>
      </p:grpSpPr>
      <p:sp>
        <p:nvSpPr>
          <p:cNvPr id="210" name="Google Shape;210;p33"/>
          <p:cNvSpPr/>
          <p:nvPr/>
        </p:nvSpPr>
        <p:spPr>
          <a:xfrm rot="5400000">
            <a:off x="8309239" y="3486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33"/>
          <p:cNvGrpSpPr/>
          <p:nvPr/>
        </p:nvGrpSpPr>
        <p:grpSpPr>
          <a:xfrm>
            <a:off x="719100" y="539400"/>
            <a:ext cx="7705800" cy="4064700"/>
            <a:chOff x="719100" y="539400"/>
            <a:chExt cx="7705800" cy="4064700"/>
          </a:xfrm>
        </p:grpSpPr>
        <p:cxnSp>
          <p:nvCxnSpPr>
            <p:cNvPr id="212" name="Google Shape;212;p33"/>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213" name="Google Shape;213;p33"/>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grpSp>
        <p:nvGrpSpPr>
          <p:cNvPr id="214" name="Google Shape;214;p33"/>
          <p:cNvGrpSpPr/>
          <p:nvPr/>
        </p:nvGrpSpPr>
        <p:grpSpPr>
          <a:xfrm rot="5400000">
            <a:off x="-430099" y="3200731"/>
            <a:ext cx="2284753" cy="1607435"/>
            <a:chOff x="5539150" y="3176875"/>
            <a:chExt cx="2029449" cy="1427308"/>
          </a:xfrm>
        </p:grpSpPr>
        <p:sp>
          <p:nvSpPr>
            <p:cNvPr id="215" name="Google Shape;215;p33"/>
            <p:cNvSpPr/>
            <p:nvPr/>
          </p:nvSpPr>
          <p:spPr>
            <a:xfrm flipH="1" rot="-5400000">
              <a:off x="6844880" y="3880443"/>
              <a:ext cx="849332" cy="598104"/>
            </a:xfrm>
            <a:custGeom>
              <a:rect b="b" l="l" r="r" t="t"/>
              <a:pathLst>
                <a:path extrusionOk="0" h="23817" w="47635">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flipH="1" rot="-5400000">
              <a:off x="5541174" y="3174850"/>
              <a:ext cx="1427293" cy="1431342"/>
            </a:xfrm>
            <a:custGeom>
              <a:rect b="b" l="l" r="r" t="t"/>
              <a:pathLst>
                <a:path extrusionOk="0" h="23817" w="23817">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flipH="1" rot="-5400000">
              <a:off x="6122188" y="3755881"/>
              <a:ext cx="847111" cy="849493"/>
            </a:xfrm>
            <a:custGeom>
              <a:rect b="b" l="l" r="r" t="t"/>
              <a:pathLst>
                <a:path extrusionOk="0" h="23817" w="23817">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2">
    <p:spTree>
      <p:nvGrpSpPr>
        <p:cNvPr id="218" name="Shape 218"/>
        <p:cNvGrpSpPr/>
        <p:nvPr/>
      </p:nvGrpSpPr>
      <p:grpSpPr>
        <a:xfrm>
          <a:off x="0" y="0"/>
          <a:ext cx="0" cy="0"/>
          <a:chOff x="0" y="0"/>
          <a:chExt cx="0" cy="0"/>
        </a:xfrm>
      </p:grpSpPr>
      <p:sp>
        <p:nvSpPr>
          <p:cNvPr id="219" name="Google Shape;219;p34"/>
          <p:cNvSpPr/>
          <p:nvPr/>
        </p:nvSpPr>
        <p:spPr>
          <a:xfrm rot="-5400000">
            <a:off x="529251" y="4413362"/>
            <a:ext cx="381489" cy="381489"/>
          </a:xfrm>
          <a:custGeom>
            <a:rect b="b" l="l" r="r" t="t"/>
            <a:pathLst>
              <a:path extrusionOk="0" h="23817" w="23817">
                <a:moveTo>
                  <a:pt x="23817" y="0"/>
                </a:moveTo>
                <a:cubicBezTo>
                  <a:pt x="10662" y="0"/>
                  <a:pt x="0" y="10662"/>
                  <a:pt x="0" y="23817"/>
                </a:cubicBezTo>
                <a:lnTo>
                  <a:pt x="23817" y="23817"/>
                </a:lnTo>
                <a:lnTo>
                  <a:pt x="23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34"/>
          <p:cNvGrpSpPr/>
          <p:nvPr/>
        </p:nvGrpSpPr>
        <p:grpSpPr>
          <a:xfrm>
            <a:off x="719100" y="539400"/>
            <a:ext cx="7705800" cy="4064700"/>
            <a:chOff x="719100" y="539400"/>
            <a:chExt cx="7705800" cy="4064700"/>
          </a:xfrm>
        </p:grpSpPr>
        <p:cxnSp>
          <p:nvCxnSpPr>
            <p:cNvPr id="221" name="Google Shape;221;p34"/>
            <p:cNvCxnSpPr/>
            <p:nvPr/>
          </p:nvCxnSpPr>
          <p:spPr>
            <a:xfrm>
              <a:off x="719100" y="539400"/>
              <a:ext cx="7705800" cy="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34"/>
            <p:cNvCxnSpPr/>
            <p:nvPr/>
          </p:nvCxnSpPr>
          <p:spPr>
            <a:xfrm>
              <a:off x="719100" y="4604100"/>
              <a:ext cx="7705800" cy="0"/>
            </a:xfrm>
            <a:prstGeom prst="straightConnector1">
              <a:avLst/>
            </a:prstGeom>
            <a:noFill/>
            <a:ln cap="flat" cmpd="sng" w="9525">
              <a:solidFill>
                <a:schemeClr val="dk1"/>
              </a:solidFill>
              <a:prstDash val="solid"/>
              <a:round/>
              <a:headEnd len="med" w="med" type="none"/>
              <a:tailEnd len="med" w="med" type="none"/>
            </a:ln>
          </p:spPr>
        </p:cxnSp>
      </p:grpSp>
      <p:grpSp>
        <p:nvGrpSpPr>
          <p:cNvPr id="223" name="Google Shape;223;p34"/>
          <p:cNvGrpSpPr/>
          <p:nvPr/>
        </p:nvGrpSpPr>
        <p:grpSpPr>
          <a:xfrm flipH="1" rot="10800000">
            <a:off x="6949440" y="209181"/>
            <a:ext cx="2284753" cy="1607435"/>
            <a:chOff x="5539150" y="3176875"/>
            <a:chExt cx="2029449" cy="1427308"/>
          </a:xfrm>
        </p:grpSpPr>
        <p:sp>
          <p:nvSpPr>
            <p:cNvPr id="224" name="Google Shape;224;p34"/>
            <p:cNvSpPr/>
            <p:nvPr/>
          </p:nvSpPr>
          <p:spPr>
            <a:xfrm flipH="1" rot="-5400000">
              <a:off x="6844880" y="3880443"/>
              <a:ext cx="849332" cy="598104"/>
            </a:xfrm>
            <a:custGeom>
              <a:rect b="b" l="l" r="r" t="t"/>
              <a:pathLst>
                <a:path extrusionOk="0" h="23817" w="47635">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flipH="1" rot="-5400000">
              <a:off x="5541174" y="3174850"/>
              <a:ext cx="1427293" cy="1431342"/>
            </a:xfrm>
            <a:custGeom>
              <a:rect b="b" l="l" r="r" t="t"/>
              <a:pathLst>
                <a:path extrusionOk="0" h="23817" w="23817">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flipH="1" rot="-5400000">
              <a:off x="6122188" y="3755881"/>
              <a:ext cx="847111" cy="849493"/>
            </a:xfrm>
            <a:custGeom>
              <a:rect b="b" l="l" r="r" t="t"/>
              <a:pathLst>
                <a:path extrusionOk="0" h="23817" w="23817">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9" name="Google Shape;22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0" name="Google Shape;23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8F8F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8F8F4"/>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39400"/>
            <a:ext cx="7704000" cy="51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52" name="Google Shape;52;p13"/>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indent="-304800" lvl="1" marL="9144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indent="-304800" lvl="2" marL="13716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indent="-304800" lvl="3" marL="1828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indent="-304800" lvl="4" marL="22860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indent="-304800" lvl="5" marL="27432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indent="-304800" lvl="6" marL="32004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indent="-304800" lvl="7" marL="36576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indent="-304800" lvl="8" marL="411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hyperlink" Target="https://www.usatoday.com/story/sports/olympics/2023/10/08/simone-biles-at-2023-gymnastics-world-championships-live-updates/71099947007/#:~:text=Simone%20Biles%20finishes%20with%20four%20golds%20at%202023%20Gymnastics%20World%20Championships&amp;text=ANTWERP%2C%20Belgium%20%E2%80%94%20Five%20medals%2C,Biles%20can%20pull%20that%20off" TargetMode="External"/><Relationship Id="rId4" Type="http://schemas.openxmlformats.org/officeDocument/2006/relationships/hyperlink" Target="https://en.wikipedia.org/wiki/Gymnastics_at_the_2024_Summer_Olympics_%E2%80%93_Qualification" TargetMode="External"/><Relationship Id="rId5" Type="http://schemas.openxmlformats.org/officeDocument/2006/relationships/hyperlink" Target="https://olympics.com/en/olympic-games/tokyo-2020/results/artistic-gymnastics/men-s-vault" TargetMode="External"/><Relationship Id="rId6" Type="http://schemas.openxmlformats.org/officeDocument/2006/relationships/hyperlink" Target="https://en.wikipedia.org/wiki/List_of_Olympic_medalists_in_gymnastics_(wom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3.jpg"/><Relationship Id="rId5" Type="http://schemas.openxmlformats.org/officeDocument/2006/relationships/image" Target="../media/image4.jpg"/><Relationship Id="rId6"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6.jpg"/><Relationship Id="rId5" Type="http://schemas.openxmlformats.org/officeDocument/2006/relationships/image" Target="../media/image14.jpg"/><Relationship Id="rId6" Type="http://schemas.openxmlformats.org/officeDocument/2006/relationships/image" Target="../media/image12.jpg"/><Relationship Id="rId7" Type="http://schemas.openxmlformats.org/officeDocument/2006/relationships/image" Target="../media/image18.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4" name="Shape 234"/>
        <p:cNvGrpSpPr/>
        <p:nvPr/>
      </p:nvGrpSpPr>
      <p:grpSpPr>
        <a:xfrm>
          <a:off x="0" y="0"/>
          <a:ext cx="0" cy="0"/>
          <a:chOff x="0" y="0"/>
          <a:chExt cx="0" cy="0"/>
        </a:xfrm>
      </p:grpSpPr>
      <p:sp>
        <p:nvSpPr>
          <p:cNvPr id="235" name="Google Shape;235;p36"/>
          <p:cNvSpPr txBox="1"/>
          <p:nvPr>
            <p:ph type="ctrTitle"/>
          </p:nvPr>
        </p:nvSpPr>
        <p:spPr>
          <a:xfrm>
            <a:off x="296300" y="1182325"/>
            <a:ext cx="75030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latin typeface="Barlow"/>
                <a:ea typeface="Barlow"/>
                <a:cs typeface="Barlow"/>
                <a:sym typeface="Barlow"/>
              </a:rPr>
              <a:t>USOPC Data Challenge:</a:t>
            </a:r>
            <a:endParaRPr sz="4300">
              <a:latin typeface="Barlow"/>
              <a:ea typeface="Barlow"/>
              <a:cs typeface="Barlow"/>
              <a:sym typeface="Barlow"/>
            </a:endParaRPr>
          </a:p>
          <a:p>
            <a:pPr indent="0" lvl="0" marL="0" rtl="0" algn="l">
              <a:spcBef>
                <a:spcPts val="0"/>
              </a:spcBef>
              <a:spcAft>
                <a:spcPts val="0"/>
              </a:spcAft>
              <a:buNone/>
            </a:pPr>
            <a:r>
              <a:rPr b="0" lang="en" sz="2400">
                <a:latin typeface="Barlow"/>
                <a:ea typeface="Barlow"/>
                <a:cs typeface="Barlow"/>
                <a:sym typeface="Barlow"/>
              </a:rPr>
              <a:t>Optimizing Medal Counts for the US Artistic Gymnastics Teams at the Paris 2024 Olympics</a:t>
            </a:r>
            <a:endParaRPr b="0" sz="2400">
              <a:latin typeface="Barlow"/>
              <a:ea typeface="Barlow"/>
              <a:cs typeface="Barlow"/>
              <a:sym typeface="Barlow"/>
            </a:endParaRPr>
          </a:p>
        </p:txBody>
      </p:sp>
      <p:sp>
        <p:nvSpPr>
          <p:cNvPr id="236" name="Google Shape;236;p36"/>
          <p:cNvSpPr txBox="1"/>
          <p:nvPr>
            <p:ph idx="1" type="subTitle"/>
          </p:nvPr>
        </p:nvSpPr>
        <p:spPr>
          <a:xfrm>
            <a:off x="311700" y="3448825"/>
            <a:ext cx="8520600" cy="7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Barlow"/>
                <a:ea typeface="Barlow"/>
                <a:cs typeface="Barlow"/>
                <a:sym typeface="Barlow"/>
              </a:rPr>
              <a:t>Anusha Bhat, Sarah Li, Shivani Ramalingam</a:t>
            </a:r>
            <a:endParaRPr sz="1700">
              <a:latin typeface="Barlow"/>
              <a:ea typeface="Barlow"/>
              <a:cs typeface="Barlow"/>
              <a:sym typeface="Barlow"/>
            </a:endParaRPr>
          </a:p>
          <a:p>
            <a:pPr indent="0" lvl="0" marL="0" rtl="0" algn="l">
              <a:spcBef>
                <a:spcPts val="0"/>
              </a:spcBef>
              <a:spcAft>
                <a:spcPts val="0"/>
              </a:spcAft>
              <a:buNone/>
            </a:pPr>
            <a:r>
              <a:rPr lang="en" sz="1700">
                <a:latin typeface="Barlow"/>
                <a:ea typeface="Barlow"/>
                <a:cs typeface="Barlow"/>
                <a:sym typeface="Barlow"/>
              </a:rPr>
              <a:t>Faculty Advisor: Ron Yurko (Department of Statistics and Data Science) </a:t>
            </a:r>
            <a:endParaRPr sz="1700">
              <a:latin typeface="Barlow"/>
              <a:ea typeface="Barlow"/>
              <a:cs typeface="Barlow"/>
              <a:sym typeface="Barlow"/>
            </a:endParaRPr>
          </a:p>
        </p:txBody>
      </p:sp>
      <p:pic>
        <p:nvPicPr>
          <p:cNvPr id="237" name="Google Shape;237;p36"/>
          <p:cNvPicPr preferRelativeResize="0"/>
          <p:nvPr/>
        </p:nvPicPr>
        <p:blipFill>
          <a:blip r:embed="rId3">
            <a:alphaModFix/>
          </a:blip>
          <a:stretch>
            <a:fillRect/>
          </a:stretch>
        </p:blipFill>
        <p:spPr>
          <a:xfrm>
            <a:off x="7799300" y="701575"/>
            <a:ext cx="1048399" cy="1048400"/>
          </a:xfrm>
          <a:prstGeom prst="rect">
            <a:avLst/>
          </a:prstGeom>
          <a:noFill/>
          <a:ln>
            <a:noFill/>
          </a:ln>
        </p:spPr>
      </p:pic>
      <p:pic>
        <p:nvPicPr>
          <p:cNvPr id="238" name="Google Shape;238;p36"/>
          <p:cNvPicPr preferRelativeResize="0"/>
          <p:nvPr/>
        </p:nvPicPr>
        <p:blipFill rotWithShape="1">
          <a:blip r:embed="rId4">
            <a:alphaModFix/>
          </a:blip>
          <a:srcRect b="31528" l="0" r="-2637" t="31102"/>
          <a:stretch/>
        </p:blipFill>
        <p:spPr>
          <a:xfrm>
            <a:off x="419825" y="829475"/>
            <a:ext cx="3391626"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idx="4294967295" type="title"/>
          </p:nvPr>
        </p:nvSpPr>
        <p:spPr>
          <a:xfrm>
            <a:off x="445300" y="263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Apparatus Correlation</a:t>
            </a:r>
            <a:endParaRPr u="sng"/>
          </a:p>
        </p:txBody>
      </p:sp>
      <p:pic>
        <p:nvPicPr>
          <p:cNvPr id="333" name="Google Shape;333;p45"/>
          <p:cNvPicPr preferRelativeResize="0"/>
          <p:nvPr/>
        </p:nvPicPr>
        <p:blipFill rotWithShape="1">
          <a:blip r:embed="rId3">
            <a:alphaModFix/>
          </a:blip>
          <a:srcRect b="0" l="0" r="0" t="5051"/>
          <a:stretch/>
        </p:blipFill>
        <p:spPr>
          <a:xfrm>
            <a:off x="230437" y="2101025"/>
            <a:ext cx="4300984" cy="2313875"/>
          </a:xfrm>
          <a:prstGeom prst="rect">
            <a:avLst/>
          </a:prstGeom>
          <a:noFill/>
          <a:ln cap="flat" cmpd="sng" w="38100">
            <a:solidFill>
              <a:srgbClr val="38761D"/>
            </a:solidFill>
            <a:prstDash val="solid"/>
            <a:round/>
            <a:headEnd len="sm" w="sm" type="none"/>
            <a:tailEnd len="sm" w="sm" type="none"/>
          </a:ln>
        </p:spPr>
      </p:pic>
      <p:sp>
        <p:nvSpPr>
          <p:cNvPr id="334" name="Google Shape;334;p45"/>
          <p:cNvSpPr txBox="1"/>
          <p:nvPr/>
        </p:nvSpPr>
        <p:spPr>
          <a:xfrm>
            <a:off x="880925" y="1117325"/>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2CC"/>
                </a:highlight>
                <a:latin typeface="Livvic"/>
                <a:ea typeface="Livvic"/>
                <a:cs typeface="Livvic"/>
                <a:sym typeface="Livvic"/>
              </a:rPr>
              <a:t>The apparatuses are positively correlated with each other → sample scores together?</a:t>
            </a:r>
            <a:endParaRPr b="1">
              <a:highlight>
                <a:srgbClr val="FFF2CC"/>
              </a:highlight>
              <a:latin typeface="Livvic"/>
              <a:ea typeface="Livvic"/>
              <a:cs typeface="Livvic"/>
              <a:sym typeface="Livvic"/>
            </a:endParaRPr>
          </a:p>
        </p:txBody>
      </p:sp>
      <p:pic>
        <p:nvPicPr>
          <p:cNvPr id="335" name="Google Shape;335;p45"/>
          <p:cNvPicPr preferRelativeResize="0"/>
          <p:nvPr/>
        </p:nvPicPr>
        <p:blipFill rotWithShape="1">
          <a:blip r:embed="rId4">
            <a:alphaModFix/>
          </a:blip>
          <a:srcRect b="0" l="0" r="-2312" t="0"/>
          <a:stretch/>
        </p:blipFill>
        <p:spPr>
          <a:xfrm>
            <a:off x="4714100" y="1975400"/>
            <a:ext cx="4189951" cy="2696625"/>
          </a:xfrm>
          <a:prstGeom prst="rect">
            <a:avLst/>
          </a:prstGeom>
          <a:noFill/>
          <a:ln cap="flat" cmpd="sng" w="38100">
            <a:solidFill>
              <a:srgbClr val="38761D"/>
            </a:solidFill>
            <a:prstDash val="solid"/>
            <a:round/>
            <a:headEnd len="sm" w="sm" type="none"/>
            <a:tailEnd len="sm" w="sm" type="none"/>
          </a:ln>
        </p:spPr>
      </p:pic>
      <p:sp>
        <p:nvSpPr>
          <p:cNvPr id="336" name="Google Shape;336;p45"/>
          <p:cNvSpPr txBox="1"/>
          <p:nvPr/>
        </p:nvSpPr>
        <p:spPr>
          <a:xfrm>
            <a:off x="5160275" y="1009625"/>
            <a:ext cx="3234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2CC"/>
                </a:highlight>
                <a:latin typeface="Livvic"/>
                <a:ea typeface="Livvic"/>
                <a:cs typeface="Livvic"/>
                <a:sym typeface="Livvic"/>
              </a:rPr>
              <a:t>Positive correlation explained by individual athlete clusters → treat apparatuses independently</a:t>
            </a:r>
            <a:endParaRPr b="1">
              <a:highlight>
                <a:srgbClr val="FFF2CC"/>
              </a:highlight>
              <a:latin typeface="Livvic"/>
              <a:ea typeface="Livvic"/>
              <a:cs typeface="Livvic"/>
              <a:sym typeface="Livvic"/>
            </a:endParaRPr>
          </a:p>
          <a:p>
            <a:pPr indent="0" lvl="0" marL="0" rtl="0" algn="ctr">
              <a:spcBef>
                <a:spcPts val="0"/>
              </a:spcBef>
              <a:spcAft>
                <a:spcPts val="0"/>
              </a:spcAft>
              <a:buNone/>
            </a:pPr>
            <a:r>
              <a:t/>
            </a:r>
            <a:endParaRPr b="1">
              <a:highlight>
                <a:srgbClr val="FFF2CC"/>
              </a:highlight>
              <a:latin typeface="Livvic"/>
              <a:ea typeface="Livvic"/>
              <a:cs typeface="Livvic"/>
              <a:sym typeface="Livv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567600" y="539400"/>
            <a:ext cx="7704000" cy="5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Qualifying Teams and Individuals</a:t>
            </a:r>
            <a:endParaRPr/>
          </a:p>
        </p:txBody>
      </p:sp>
      <p:sp>
        <p:nvSpPr>
          <p:cNvPr id="342" name="Google Shape;342;p46"/>
          <p:cNvSpPr txBox="1"/>
          <p:nvPr/>
        </p:nvSpPr>
        <p:spPr>
          <a:xfrm>
            <a:off x="296400" y="1397250"/>
            <a:ext cx="4275600" cy="268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latin typeface="Livvic"/>
                <a:ea typeface="Livvic"/>
                <a:cs typeface="Livvic"/>
                <a:sym typeface="Livvic"/>
              </a:rPr>
              <a:t>Confirmed:</a:t>
            </a:r>
            <a:endParaRPr b="1" sz="1500">
              <a:solidFill>
                <a:schemeClr val="dk1"/>
              </a:solidFill>
              <a:latin typeface="Livvic"/>
              <a:ea typeface="Livvic"/>
              <a:cs typeface="Livvic"/>
              <a:sym typeface="Livvic"/>
            </a:endParaRPr>
          </a:p>
          <a:p>
            <a:pPr indent="-323850" lvl="0" marL="4572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The 12 qualifying countries for each gender</a:t>
            </a:r>
            <a:endParaRPr sz="1500">
              <a:solidFill>
                <a:schemeClr val="dk1"/>
              </a:solidFill>
              <a:latin typeface="Livvic"/>
              <a:ea typeface="Livvic"/>
              <a:cs typeface="Livvic"/>
              <a:sym typeface="Livvic"/>
            </a:endParaRPr>
          </a:p>
          <a:p>
            <a:pPr indent="-323850" lvl="0" marL="4572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Some individuals for individual apparatuses and individual all around</a:t>
            </a:r>
            <a:endParaRPr sz="1500">
              <a:solidFill>
                <a:schemeClr val="dk1"/>
              </a:solidFill>
              <a:latin typeface="Livvic"/>
              <a:ea typeface="Livvic"/>
              <a:cs typeface="Livvic"/>
              <a:sym typeface="Livvic"/>
            </a:endParaRPr>
          </a:p>
          <a:p>
            <a:pPr indent="0" lvl="0" marL="0" rtl="0" algn="l">
              <a:lnSpc>
                <a:spcPct val="115000"/>
              </a:lnSpc>
              <a:spcBef>
                <a:spcPts val="0"/>
              </a:spcBef>
              <a:spcAft>
                <a:spcPts val="0"/>
              </a:spcAft>
              <a:buNone/>
            </a:pPr>
            <a:r>
              <a:t/>
            </a:r>
            <a:endParaRPr sz="1500">
              <a:solidFill>
                <a:schemeClr val="dk1"/>
              </a:solidFill>
              <a:latin typeface="Livvic"/>
              <a:ea typeface="Livvic"/>
              <a:cs typeface="Livvic"/>
              <a:sym typeface="Livvic"/>
            </a:endParaRPr>
          </a:p>
          <a:p>
            <a:pPr indent="0" lvl="0" marL="0" rtl="0" algn="l">
              <a:lnSpc>
                <a:spcPct val="115000"/>
              </a:lnSpc>
              <a:spcBef>
                <a:spcPts val="0"/>
              </a:spcBef>
              <a:spcAft>
                <a:spcPts val="0"/>
              </a:spcAft>
              <a:buNone/>
            </a:pPr>
            <a:r>
              <a:rPr b="1" lang="en" sz="1500">
                <a:solidFill>
                  <a:schemeClr val="dk1"/>
                </a:solidFill>
                <a:latin typeface="Livvic"/>
                <a:ea typeface="Livvic"/>
                <a:cs typeface="Livvic"/>
                <a:sym typeface="Livvic"/>
              </a:rPr>
              <a:t>Not confirmed:</a:t>
            </a:r>
            <a:endParaRPr b="1" sz="1500">
              <a:solidFill>
                <a:schemeClr val="dk1"/>
              </a:solidFill>
              <a:latin typeface="Livvic"/>
              <a:ea typeface="Livvic"/>
              <a:cs typeface="Livvic"/>
              <a:sym typeface="Livvic"/>
            </a:endParaRPr>
          </a:p>
          <a:p>
            <a:pPr indent="-323850" lvl="0" marL="4572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The exact athletes for each team</a:t>
            </a:r>
            <a:endParaRPr sz="1500">
              <a:solidFill>
                <a:schemeClr val="dk1"/>
              </a:solidFill>
              <a:latin typeface="Livvic"/>
              <a:ea typeface="Livvic"/>
              <a:cs typeface="Livvic"/>
              <a:sym typeface="Livvic"/>
            </a:endParaRPr>
          </a:p>
          <a:p>
            <a:pPr indent="-323850" lvl="0" marL="4572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13 individuals for Women’s competition</a:t>
            </a:r>
            <a:endParaRPr sz="1500">
              <a:solidFill>
                <a:schemeClr val="dk1"/>
              </a:solidFill>
              <a:latin typeface="Livvic"/>
              <a:ea typeface="Livvic"/>
              <a:cs typeface="Livvic"/>
              <a:sym typeface="Livvic"/>
            </a:endParaRPr>
          </a:p>
          <a:p>
            <a:pPr indent="-323850" lvl="0" marL="4572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17 individuals for Men’s competition</a:t>
            </a:r>
            <a:endParaRPr sz="1500">
              <a:solidFill>
                <a:schemeClr val="dk1"/>
              </a:solidFill>
              <a:latin typeface="Livvic"/>
              <a:ea typeface="Livvic"/>
              <a:cs typeface="Livvic"/>
              <a:sym typeface="Livvic"/>
            </a:endParaRPr>
          </a:p>
          <a:p>
            <a:pPr indent="0" lvl="0" marL="0" rtl="0" algn="l">
              <a:lnSpc>
                <a:spcPct val="115000"/>
              </a:lnSpc>
              <a:spcBef>
                <a:spcPts val="0"/>
              </a:spcBef>
              <a:spcAft>
                <a:spcPts val="0"/>
              </a:spcAft>
              <a:buNone/>
            </a:pPr>
            <a:r>
              <a:t/>
            </a:r>
            <a:endParaRPr b="1" sz="1500">
              <a:solidFill>
                <a:schemeClr val="dk1"/>
              </a:solidFill>
              <a:latin typeface="Livvic"/>
              <a:ea typeface="Livvic"/>
              <a:cs typeface="Livvic"/>
              <a:sym typeface="Livvic"/>
            </a:endParaRPr>
          </a:p>
        </p:txBody>
      </p:sp>
      <p:graphicFrame>
        <p:nvGraphicFramePr>
          <p:cNvPr id="343" name="Google Shape;343;p46"/>
          <p:cNvGraphicFramePr/>
          <p:nvPr/>
        </p:nvGraphicFramePr>
        <p:xfrm>
          <a:off x="4434950" y="1182540"/>
          <a:ext cx="3000000" cy="3000000"/>
        </p:xfrm>
        <a:graphic>
          <a:graphicData uri="http://schemas.openxmlformats.org/drawingml/2006/table">
            <a:tbl>
              <a:tblPr>
                <a:noFill/>
                <a:tableStyleId>{23FF06C7-3095-416A-9ECB-5F34C442C66F}</a:tableStyleId>
              </a:tblPr>
              <a:tblGrid>
                <a:gridCol w="1425200"/>
                <a:gridCol w="1425200"/>
                <a:gridCol w="1425200"/>
              </a:tblGrid>
              <a:tr h="676425">
                <a:tc>
                  <a:txBody>
                    <a:bodyPr/>
                    <a:lstStyle/>
                    <a:p>
                      <a:pPr indent="0" lvl="0" marL="0" rtl="0" algn="l">
                        <a:spcBef>
                          <a:spcPts val="0"/>
                        </a:spcBef>
                        <a:spcAft>
                          <a:spcPts val="0"/>
                        </a:spcAft>
                        <a:buNone/>
                      </a:pPr>
                      <a:r>
                        <a:rPr b="1" lang="en" sz="1200" u="sng"/>
                        <a:t>Qualifying Competition</a:t>
                      </a:r>
                      <a:endParaRPr b="1" sz="1200" u="sng"/>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b="1" lang="en" sz="1200" u="sng"/>
                        <a:t>Women’s Teams</a:t>
                      </a:r>
                      <a:endParaRPr b="1" sz="1200" u="sng"/>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b="1" lang="en" sz="1200" u="sng"/>
                        <a:t>Men’s Team</a:t>
                      </a:r>
                      <a:endParaRPr b="1" sz="1200" u="sng"/>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r h="715875">
                <a:tc>
                  <a:txBody>
                    <a:bodyPr/>
                    <a:lstStyle/>
                    <a:p>
                      <a:pPr indent="0" lvl="0" marL="0" rtl="0" algn="l">
                        <a:spcBef>
                          <a:spcPts val="0"/>
                        </a:spcBef>
                        <a:spcAft>
                          <a:spcPts val="0"/>
                        </a:spcAft>
                        <a:buNone/>
                      </a:pPr>
                      <a:r>
                        <a:rPr lang="en" sz="1200"/>
                        <a:t>2022 World Artistic Championships</a:t>
                      </a:r>
                      <a:endParaRPr sz="12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sz="1200"/>
                        <a:t>United States</a:t>
                      </a:r>
                      <a:endParaRPr sz="1200"/>
                    </a:p>
                    <a:p>
                      <a:pPr indent="0" lvl="0" marL="0" rtl="0" algn="l">
                        <a:spcBef>
                          <a:spcPts val="0"/>
                        </a:spcBef>
                        <a:spcAft>
                          <a:spcPts val="0"/>
                        </a:spcAft>
                        <a:buNone/>
                      </a:pPr>
                      <a:r>
                        <a:rPr lang="en" sz="1200"/>
                        <a:t>Great Britain</a:t>
                      </a:r>
                      <a:endParaRPr sz="1200"/>
                    </a:p>
                    <a:p>
                      <a:pPr indent="0" lvl="0" marL="0" rtl="0" algn="l">
                        <a:spcBef>
                          <a:spcPts val="0"/>
                        </a:spcBef>
                        <a:spcAft>
                          <a:spcPts val="0"/>
                        </a:spcAft>
                        <a:buNone/>
                      </a:pPr>
                      <a:r>
                        <a:rPr lang="en" sz="1200"/>
                        <a:t>Canada</a:t>
                      </a:r>
                      <a:endParaRPr sz="12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sz="1200"/>
                        <a:t>China</a:t>
                      </a:r>
                      <a:endParaRPr sz="1200"/>
                    </a:p>
                    <a:p>
                      <a:pPr indent="0" lvl="0" marL="0" rtl="0" algn="l">
                        <a:spcBef>
                          <a:spcPts val="0"/>
                        </a:spcBef>
                        <a:spcAft>
                          <a:spcPts val="0"/>
                        </a:spcAft>
                        <a:buNone/>
                      </a:pPr>
                      <a:r>
                        <a:rPr lang="en" sz="1200"/>
                        <a:t>Japan</a:t>
                      </a:r>
                      <a:endParaRPr sz="1200"/>
                    </a:p>
                    <a:p>
                      <a:pPr indent="0" lvl="0" marL="0" rtl="0" algn="l">
                        <a:spcBef>
                          <a:spcPts val="0"/>
                        </a:spcBef>
                        <a:spcAft>
                          <a:spcPts val="0"/>
                        </a:spcAft>
                        <a:buNone/>
                      </a:pPr>
                      <a:r>
                        <a:rPr lang="en" sz="1200"/>
                        <a:t>Great Britain</a:t>
                      </a:r>
                      <a:endParaRPr sz="12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r h="1789750">
                <a:tc>
                  <a:txBody>
                    <a:bodyPr/>
                    <a:lstStyle/>
                    <a:p>
                      <a:pPr indent="0" lvl="0" marL="0" rtl="0" algn="l">
                        <a:spcBef>
                          <a:spcPts val="0"/>
                        </a:spcBef>
                        <a:spcAft>
                          <a:spcPts val="0"/>
                        </a:spcAft>
                        <a:buNone/>
                      </a:pPr>
                      <a:r>
                        <a:rPr lang="en" sz="1200"/>
                        <a:t>2023 World Artistic </a:t>
                      </a:r>
                      <a:r>
                        <a:rPr lang="en" sz="1200"/>
                        <a:t>Championships</a:t>
                      </a:r>
                      <a:endParaRPr sz="12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sz="1200"/>
                        <a:t>China</a:t>
                      </a:r>
                      <a:endParaRPr sz="1200"/>
                    </a:p>
                    <a:p>
                      <a:pPr indent="0" lvl="0" marL="0" rtl="0" algn="l">
                        <a:spcBef>
                          <a:spcPts val="0"/>
                        </a:spcBef>
                        <a:spcAft>
                          <a:spcPts val="0"/>
                        </a:spcAft>
                        <a:buNone/>
                      </a:pPr>
                      <a:r>
                        <a:rPr lang="en" sz="1200"/>
                        <a:t>Brazil</a:t>
                      </a:r>
                      <a:endParaRPr sz="1200"/>
                    </a:p>
                    <a:p>
                      <a:pPr indent="0" lvl="0" marL="0" rtl="0" algn="l">
                        <a:spcBef>
                          <a:spcPts val="0"/>
                        </a:spcBef>
                        <a:spcAft>
                          <a:spcPts val="0"/>
                        </a:spcAft>
                        <a:buNone/>
                      </a:pPr>
                      <a:r>
                        <a:rPr lang="en" sz="1200"/>
                        <a:t>Italy</a:t>
                      </a:r>
                      <a:endParaRPr sz="1200"/>
                    </a:p>
                    <a:p>
                      <a:pPr indent="0" lvl="0" marL="0" rtl="0" algn="l">
                        <a:spcBef>
                          <a:spcPts val="0"/>
                        </a:spcBef>
                        <a:spcAft>
                          <a:spcPts val="0"/>
                        </a:spcAft>
                        <a:buNone/>
                      </a:pPr>
                      <a:r>
                        <a:rPr lang="en" sz="1200"/>
                        <a:t>Netherlands</a:t>
                      </a:r>
                      <a:endParaRPr sz="1200"/>
                    </a:p>
                    <a:p>
                      <a:pPr indent="0" lvl="0" marL="0" rtl="0" algn="l">
                        <a:spcBef>
                          <a:spcPts val="0"/>
                        </a:spcBef>
                        <a:spcAft>
                          <a:spcPts val="0"/>
                        </a:spcAft>
                        <a:buNone/>
                      </a:pPr>
                      <a:r>
                        <a:rPr lang="en" sz="1200"/>
                        <a:t>France</a:t>
                      </a:r>
                      <a:endParaRPr sz="1200"/>
                    </a:p>
                    <a:p>
                      <a:pPr indent="0" lvl="0" marL="0" rtl="0" algn="l">
                        <a:spcBef>
                          <a:spcPts val="0"/>
                        </a:spcBef>
                        <a:spcAft>
                          <a:spcPts val="0"/>
                        </a:spcAft>
                        <a:buNone/>
                      </a:pPr>
                      <a:r>
                        <a:rPr lang="en" sz="1200"/>
                        <a:t>Japan</a:t>
                      </a:r>
                      <a:endParaRPr sz="1200"/>
                    </a:p>
                    <a:p>
                      <a:pPr indent="0" lvl="0" marL="0" rtl="0" algn="l">
                        <a:spcBef>
                          <a:spcPts val="0"/>
                        </a:spcBef>
                        <a:spcAft>
                          <a:spcPts val="0"/>
                        </a:spcAft>
                        <a:buNone/>
                      </a:pPr>
                      <a:r>
                        <a:rPr lang="en" sz="1200"/>
                        <a:t>Australia</a:t>
                      </a:r>
                      <a:endParaRPr sz="1200"/>
                    </a:p>
                    <a:p>
                      <a:pPr indent="0" lvl="0" marL="0" rtl="0" algn="l">
                        <a:spcBef>
                          <a:spcPts val="0"/>
                        </a:spcBef>
                        <a:spcAft>
                          <a:spcPts val="0"/>
                        </a:spcAft>
                        <a:buNone/>
                      </a:pPr>
                      <a:r>
                        <a:rPr lang="en" sz="1200"/>
                        <a:t>Romania </a:t>
                      </a:r>
                      <a:endParaRPr sz="1200"/>
                    </a:p>
                    <a:p>
                      <a:pPr indent="0" lvl="0" marL="0" rtl="0" algn="l">
                        <a:spcBef>
                          <a:spcPts val="0"/>
                        </a:spcBef>
                        <a:spcAft>
                          <a:spcPts val="0"/>
                        </a:spcAft>
                        <a:buNone/>
                      </a:pPr>
                      <a:r>
                        <a:rPr lang="en" sz="1200"/>
                        <a:t>South Korea</a:t>
                      </a:r>
                      <a:endParaRPr sz="12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sz="1200"/>
                        <a:t>United States</a:t>
                      </a:r>
                      <a:endParaRPr sz="1200"/>
                    </a:p>
                    <a:p>
                      <a:pPr indent="0" lvl="0" marL="0" rtl="0" algn="l">
                        <a:spcBef>
                          <a:spcPts val="0"/>
                        </a:spcBef>
                        <a:spcAft>
                          <a:spcPts val="0"/>
                        </a:spcAft>
                        <a:buNone/>
                      </a:pPr>
                      <a:r>
                        <a:rPr lang="en" sz="1200"/>
                        <a:t>Canada</a:t>
                      </a:r>
                      <a:endParaRPr sz="1200"/>
                    </a:p>
                    <a:p>
                      <a:pPr indent="0" lvl="0" marL="0" rtl="0" algn="l">
                        <a:spcBef>
                          <a:spcPts val="0"/>
                        </a:spcBef>
                        <a:spcAft>
                          <a:spcPts val="0"/>
                        </a:spcAft>
                        <a:buNone/>
                      </a:pPr>
                      <a:r>
                        <a:rPr lang="en" sz="1200"/>
                        <a:t>Germany</a:t>
                      </a:r>
                      <a:endParaRPr sz="1200"/>
                    </a:p>
                    <a:p>
                      <a:pPr indent="0" lvl="0" marL="0" rtl="0" algn="l">
                        <a:spcBef>
                          <a:spcPts val="0"/>
                        </a:spcBef>
                        <a:spcAft>
                          <a:spcPts val="0"/>
                        </a:spcAft>
                        <a:buNone/>
                      </a:pPr>
                      <a:r>
                        <a:rPr lang="en" sz="1200"/>
                        <a:t>Italy</a:t>
                      </a:r>
                      <a:endParaRPr sz="1200"/>
                    </a:p>
                    <a:p>
                      <a:pPr indent="0" lvl="0" marL="0" rtl="0" algn="l">
                        <a:spcBef>
                          <a:spcPts val="0"/>
                        </a:spcBef>
                        <a:spcAft>
                          <a:spcPts val="0"/>
                        </a:spcAft>
                        <a:buNone/>
                      </a:pPr>
                      <a:r>
                        <a:rPr lang="en" sz="1200"/>
                        <a:t>Switzerland</a:t>
                      </a:r>
                      <a:endParaRPr sz="1200"/>
                    </a:p>
                    <a:p>
                      <a:pPr indent="0" lvl="0" marL="0" rtl="0" algn="l">
                        <a:spcBef>
                          <a:spcPts val="0"/>
                        </a:spcBef>
                        <a:spcAft>
                          <a:spcPts val="0"/>
                        </a:spcAft>
                        <a:buNone/>
                      </a:pPr>
                      <a:r>
                        <a:rPr lang="en" sz="1200"/>
                        <a:t>Spain</a:t>
                      </a:r>
                      <a:endParaRPr sz="1200"/>
                    </a:p>
                    <a:p>
                      <a:pPr indent="0" lvl="0" marL="0" rtl="0" algn="l">
                        <a:spcBef>
                          <a:spcPts val="0"/>
                        </a:spcBef>
                        <a:spcAft>
                          <a:spcPts val="0"/>
                        </a:spcAft>
                        <a:buNone/>
                      </a:pPr>
                      <a:r>
                        <a:rPr lang="en" sz="1200"/>
                        <a:t>Turkey</a:t>
                      </a:r>
                      <a:endParaRPr sz="1200"/>
                    </a:p>
                    <a:p>
                      <a:pPr indent="0" lvl="0" marL="0" rtl="0" algn="l">
                        <a:spcBef>
                          <a:spcPts val="0"/>
                        </a:spcBef>
                        <a:spcAft>
                          <a:spcPts val="0"/>
                        </a:spcAft>
                        <a:buNone/>
                      </a:pPr>
                      <a:r>
                        <a:rPr lang="en" sz="1200"/>
                        <a:t>Netherlands</a:t>
                      </a:r>
                      <a:endParaRPr sz="1200"/>
                    </a:p>
                    <a:p>
                      <a:pPr indent="0" lvl="0" marL="0" rtl="0" algn="l">
                        <a:spcBef>
                          <a:spcPts val="0"/>
                        </a:spcBef>
                        <a:spcAft>
                          <a:spcPts val="0"/>
                        </a:spcAft>
                        <a:buNone/>
                      </a:pPr>
                      <a:r>
                        <a:rPr lang="en" sz="1200"/>
                        <a:t>Ukraine</a:t>
                      </a:r>
                      <a:endParaRPr sz="12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720000" y="615600"/>
            <a:ext cx="7704000" cy="5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Assumptions</a:t>
            </a:r>
            <a:endParaRPr/>
          </a:p>
        </p:txBody>
      </p:sp>
      <p:sp>
        <p:nvSpPr>
          <p:cNvPr id="349" name="Google Shape;349;p47"/>
          <p:cNvSpPr txBox="1"/>
          <p:nvPr>
            <p:ph idx="4294967295" type="body"/>
          </p:nvPr>
        </p:nvSpPr>
        <p:spPr>
          <a:xfrm>
            <a:off x="643800" y="1258800"/>
            <a:ext cx="7704000" cy="3205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Members of qualified teams:</a:t>
            </a:r>
            <a:endParaRPr b="1" sz="1500"/>
          </a:p>
          <a:p>
            <a:pPr indent="-323850" lvl="1" marL="914400" rtl="0" algn="l">
              <a:spcBef>
                <a:spcPts val="0"/>
              </a:spcBef>
              <a:spcAft>
                <a:spcPts val="0"/>
              </a:spcAft>
              <a:buSzPts val="1500"/>
              <a:buChar char="○"/>
            </a:pPr>
            <a:r>
              <a:rPr lang="en" sz="1500"/>
              <a:t>Averaged scores of all players at the 2022 and 2023 World Championships</a:t>
            </a:r>
            <a:endParaRPr sz="1500"/>
          </a:p>
          <a:p>
            <a:pPr indent="-323850" lvl="1" marL="914400" rtl="0" algn="l">
              <a:spcBef>
                <a:spcPts val="0"/>
              </a:spcBef>
              <a:spcAft>
                <a:spcPts val="0"/>
              </a:spcAft>
              <a:buSzPts val="1500"/>
              <a:buChar char="○"/>
            </a:pPr>
            <a:r>
              <a:rPr lang="en" sz="1500"/>
              <a:t>Top 4 athletes with highest scores used </a:t>
            </a:r>
            <a:endParaRPr sz="1500"/>
          </a:p>
          <a:p>
            <a:pPr indent="-323850" lvl="0" marL="457200" rtl="0" algn="l">
              <a:spcBef>
                <a:spcPts val="0"/>
              </a:spcBef>
              <a:spcAft>
                <a:spcPts val="0"/>
              </a:spcAft>
              <a:buSzPts val="1500"/>
              <a:buChar char="●"/>
            </a:pPr>
            <a:r>
              <a:rPr b="1" lang="en" sz="1500"/>
              <a:t>Individuals: </a:t>
            </a:r>
            <a:endParaRPr b="1" sz="1500"/>
          </a:p>
          <a:p>
            <a:pPr indent="-323850" lvl="1" marL="914400" rtl="0" algn="l">
              <a:spcBef>
                <a:spcPts val="0"/>
              </a:spcBef>
              <a:spcAft>
                <a:spcPts val="0"/>
              </a:spcAft>
              <a:buSzPts val="1500"/>
              <a:buChar char="○"/>
            </a:pPr>
            <a:r>
              <a:rPr lang="en" sz="1500"/>
              <a:t>Randomly draw all 36 individuals instead of fixing the ones we know </a:t>
            </a:r>
            <a:endParaRPr sz="1500"/>
          </a:p>
          <a:p>
            <a:pPr indent="-323850" lvl="0" marL="457200" rtl="0" algn="l">
              <a:spcBef>
                <a:spcPts val="0"/>
              </a:spcBef>
              <a:spcAft>
                <a:spcPts val="0"/>
              </a:spcAft>
              <a:buSzPts val="1500"/>
              <a:buChar char="●"/>
            </a:pPr>
            <a:r>
              <a:rPr b="1" lang="en" sz="1500"/>
              <a:t>Team Composition:</a:t>
            </a:r>
            <a:endParaRPr b="1" sz="1500"/>
          </a:p>
          <a:p>
            <a:pPr indent="-323850" lvl="1" marL="914400" rtl="0" algn="l">
              <a:spcBef>
                <a:spcPts val="0"/>
              </a:spcBef>
              <a:spcAft>
                <a:spcPts val="0"/>
              </a:spcAft>
              <a:buSzPts val="1500"/>
              <a:buChar char="○"/>
            </a:pPr>
            <a:r>
              <a:rPr lang="en" sz="1500"/>
              <a:t>Teams have 5 athletes (1 as an alternate)</a:t>
            </a:r>
            <a:endParaRPr sz="1500"/>
          </a:p>
          <a:p>
            <a:pPr indent="-323850" lvl="1" marL="914400" rtl="0" algn="l">
              <a:spcBef>
                <a:spcPts val="0"/>
              </a:spcBef>
              <a:spcAft>
                <a:spcPts val="0"/>
              </a:spcAft>
              <a:buSzPts val="1500"/>
              <a:buChar char="○"/>
            </a:pPr>
            <a:r>
              <a:rPr lang="en" sz="1500"/>
              <a:t>Model considers only 4 athletes/team </a:t>
            </a:r>
            <a:endParaRPr sz="1500"/>
          </a:p>
          <a:p>
            <a:pPr indent="-323850" lvl="0" marL="457200" rtl="0" algn="l">
              <a:spcBef>
                <a:spcPts val="0"/>
              </a:spcBef>
              <a:spcAft>
                <a:spcPts val="0"/>
              </a:spcAft>
              <a:buSzPts val="1500"/>
              <a:buChar char="●"/>
            </a:pPr>
            <a:r>
              <a:rPr b="1" lang="en" sz="1500"/>
              <a:t>Scores and Rank:</a:t>
            </a:r>
            <a:endParaRPr b="1" sz="1500"/>
          </a:p>
          <a:p>
            <a:pPr indent="-323850" lvl="1" marL="914400" rtl="0" algn="l">
              <a:spcBef>
                <a:spcPts val="0"/>
              </a:spcBef>
              <a:spcAft>
                <a:spcPts val="0"/>
              </a:spcAft>
              <a:buSzPts val="1500"/>
              <a:buChar char="○"/>
            </a:pPr>
            <a:r>
              <a:rPr lang="en" sz="1500"/>
              <a:t>Positively correlated </a:t>
            </a:r>
            <a:endParaRPr sz="1500"/>
          </a:p>
          <a:p>
            <a:pPr indent="-323850" lvl="1" marL="914400" rtl="0" algn="l">
              <a:spcBef>
                <a:spcPts val="0"/>
              </a:spcBef>
              <a:spcAft>
                <a:spcPts val="0"/>
              </a:spcAft>
              <a:buSzPts val="1500"/>
              <a:buChar char="○"/>
            </a:pPr>
            <a:r>
              <a:rPr lang="en" sz="1500"/>
              <a:t>Use score as a proxy for ranking athletes in each round </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720000" y="615600"/>
            <a:ext cx="7704000" cy="5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Assumptions</a:t>
            </a:r>
            <a:endParaRPr/>
          </a:p>
        </p:txBody>
      </p:sp>
      <p:sp>
        <p:nvSpPr>
          <p:cNvPr id="355" name="Google Shape;355;p48"/>
          <p:cNvSpPr txBox="1"/>
          <p:nvPr>
            <p:ph idx="4294967295" type="body"/>
          </p:nvPr>
        </p:nvSpPr>
        <p:spPr>
          <a:xfrm>
            <a:off x="643800" y="1284675"/>
            <a:ext cx="5554800" cy="3952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No correlation between apparatuses:</a:t>
            </a:r>
            <a:endParaRPr b="1" sz="1500"/>
          </a:p>
          <a:p>
            <a:pPr indent="-323850" lvl="1" marL="914400" rtl="0" algn="l">
              <a:spcBef>
                <a:spcPts val="0"/>
              </a:spcBef>
              <a:spcAft>
                <a:spcPts val="0"/>
              </a:spcAft>
              <a:buSzPts val="1500"/>
              <a:buChar char="○"/>
            </a:pPr>
            <a:r>
              <a:rPr lang="en" sz="1500"/>
              <a:t>Sample scores for each apparatus independently </a:t>
            </a:r>
            <a:endParaRPr sz="1500"/>
          </a:p>
          <a:p>
            <a:pPr indent="-323850" lvl="0" marL="457200" rtl="0" algn="l">
              <a:spcBef>
                <a:spcPts val="0"/>
              </a:spcBef>
              <a:spcAft>
                <a:spcPts val="0"/>
              </a:spcAft>
              <a:buSzPts val="1500"/>
              <a:buChar char="●"/>
            </a:pPr>
            <a:r>
              <a:rPr b="1" lang="en" sz="1500"/>
              <a:t>Tie Breaking: </a:t>
            </a:r>
            <a:endParaRPr sz="1500"/>
          </a:p>
          <a:p>
            <a:pPr indent="-323850" lvl="1" marL="914400" rtl="0" algn="l">
              <a:spcBef>
                <a:spcPts val="0"/>
              </a:spcBef>
              <a:spcAft>
                <a:spcPts val="0"/>
              </a:spcAft>
              <a:buSzPts val="1500"/>
              <a:buChar char="○"/>
            </a:pPr>
            <a:r>
              <a:rPr lang="en" sz="1500"/>
              <a:t>No tie breaking for now → model simplicity </a:t>
            </a:r>
            <a:endParaRPr sz="1500"/>
          </a:p>
          <a:p>
            <a:pPr indent="-323850" lvl="0" marL="457200" rtl="0" algn="l">
              <a:spcBef>
                <a:spcPts val="0"/>
              </a:spcBef>
              <a:spcAft>
                <a:spcPts val="0"/>
              </a:spcAft>
              <a:buSzPts val="1500"/>
              <a:buChar char="●"/>
            </a:pPr>
            <a:r>
              <a:rPr b="1" lang="en" sz="1500"/>
              <a:t>Vaults (VT1 &amp; VT2):</a:t>
            </a:r>
            <a:endParaRPr sz="1500"/>
          </a:p>
          <a:p>
            <a:pPr indent="-323850" lvl="1" marL="914400" rtl="0" algn="l">
              <a:spcBef>
                <a:spcPts val="0"/>
              </a:spcBef>
              <a:spcAft>
                <a:spcPts val="0"/>
              </a:spcAft>
              <a:buSzPts val="1500"/>
              <a:buChar char="○"/>
            </a:pPr>
            <a:r>
              <a:rPr lang="en" sz="1500"/>
              <a:t>2 vaults performed for individual vault </a:t>
            </a:r>
            <a:endParaRPr sz="1500"/>
          </a:p>
          <a:p>
            <a:pPr indent="-323850" lvl="1" marL="914400" rtl="0" algn="l">
              <a:spcBef>
                <a:spcPts val="0"/>
              </a:spcBef>
              <a:spcAft>
                <a:spcPts val="0"/>
              </a:spcAft>
              <a:buSzPts val="1500"/>
              <a:buChar char="○"/>
            </a:pPr>
            <a:r>
              <a:rPr lang="en" sz="1500"/>
              <a:t>Collapsed vaults scores into one VT </a:t>
            </a:r>
            <a:endParaRPr sz="1500"/>
          </a:p>
          <a:p>
            <a:pPr indent="-323850" lvl="0" marL="457200" rtl="0" algn="l">
              <a:spcBef>
                <a:spcPts val="0"/>
              </a:spcBef>
              <a:spcAft>
                <a:spcPts val="0"/>
              </a:spcAft>
              <a:buSzPts val="1500"/>
              <a:buChar char="●"/>
            </a:pPr>
            <a:r>
              <a:rPr b="1" lang="en" sz="1500"/>
              <a:t>Rounds: </a:t>
            </a:r>
            <a:endParaRPr b="1" sz="1500"/>
          </a:p>
          <a:p>
            <a:pPr indent="-323850" lvl="1" marL="914400" rtl="0" algn="l">
              <a:spcBef>
                <a:spcPts val="0"/>
              </a:spcBef>
              <a:spcAft>
                <a:spcPts val="0"/>
              </a:spcAft>
              <a:buSzPts val="1500"/>
              <a:buChar char="○"/>
            </a:pPr>
            <a:r>
              <a:rPr lang="en" sz="1500"/>
              <a:t>No major differences in score distributions for apparatuses in different final rounds </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idx="4294967295" type="title"/>
          </p:nvPr>
        </p:nvSpPr>
        <p:spPr>
          <a:xfrm>
            <a:off x="720000" y="304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for Simulation</a:t>
            </a:r>
            <a:endParaRPr/>
          </a:p>
        </p:txBody>
      </p:sp>
      <p:sp>
        <p:nvSpPr>
          <p:cNvPr id="361" name="Google Shape;361;p49"/>
          <p:cNvSpPr txBox="1"/>
          <p:nvPr/>
        </p:nvSpPr>
        <p:spPr>
          <a:xfrm>
            <a:off x="643800" y="1024200"/>
            <a:ext cx="7571100" cy="3563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Predict medal outcomes for possible US teams using recent competitions</a:t>
            </a:r>
            <a:endParaRPr b="1" sz="1500">
              <a:solidFill>
                <a:schemeClr val="dk1"/>
              </a:solidFill>
              <a:latin typeface="Livvic"/>
              <a:ea typeface="Livvic"/>
              <a:cs typeface="Livvic"/>
              <a:sym typeface="Livvic"/>
            </a:endParaRPr>
          </a:p>
          <a:p>
            <a:pPr indent="-323850" lvl="0" marL="457200" rtl="0" algn="l">
              <a:lnSpc>
                <a:spcPct val="115000"/>
              </a:lnSpc>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84 total athletes</a:t>
            </a:r>
            <a:endParaRPr b="1" sz="1500">
              <a:solidFill>
                <a:schemeClr val="dk1"/>
              </a:solidFill>
              <a:latin typeface="Livvic"/>
              <a:ea typeface="Livvic"/>
              <a:cs typeface="Livvic"/>
              <a:sym typeface="Livvic"/>
            </a:endParaRPr>
          </a:p>
          <a:p>
            <a:pPr indent="-323850" lvl="1" marL="9144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4 from each of the 11 fixed nations</a:t>
            </a:r>
            <a:endParaRPr sz="1500">
              <a:solidFill>
                <a:schemeClr val="dk1"/>
              </a:solidFill>
              <a:latin typeface="Livvic"/>
              <a:ea typeface="Livvic"/>
              <a:cs typeface="Livvic"/>
              <a:sym typeface="Livvic"/>
            </a:endParaRPr>
          </a:p>
          <a:p>
            <a:pPr indent="-323850" lvl="1" marL="9144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4 from team USA </a:t>
            </a:r>
            <a:endParaRPr sz="1500">
              <a:solidFill>
                <a:schemeClr val="dk1"/>
              </a:solidFill>
              <a:latin typeface="Livvic"/>
              <a:ea typeface="Livvic"/>
              <a:cs typeface="Livvic"/>
              <a:sym typeface="Livvic"/>
            </a:endParaRPr>
          </a:p>
          <a:p>
            <a:pPr indent="-323850" lvl="1" marL="9144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36 other individuals </a:t>
            </a:r>
            <a:endParaRPr sz="1500">
              <a:solidFill>
                <a:schemeClr val="dk1"/>
              </a:solidFill>
              <a:latin typeface="Livvic"/>
              <a:ea typeface="Livvic"/>
              <a:cs typeface="Livvic"/>
              <a:sym typeface="Livvic"/>
            </a:endParaRPr>
          </a:p>
          <a:p>
            <a:pPr indent="-323850" lvl="0" marL="457200" rtl="0" algn="l">
              <a:lnSpc>
                <a:spcPct val="115000"/>
              </a:lnSpc>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Random sampling for each athlete score</a:t>
            </a:r>
            <a:endParaRPr b="1" sz="1500">
              <a:solidFill>
                <a:schemeClr val="dk1"/>
              </a:solidFill>
              <a:latin typeface="Livvic"/>
              <a:ea typeface="Livvic"/>
              <a:cs typeface="Livvic"/>
              <a:sym typeface="Livvic"/>
            </a:endParaRPr>
          </a:p>
          <a:p>
            <a:pPr indent="-323850" lvl="1" marL="9144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Draw from a player’s score distribution</a:t>
            </a:r>
            <a:endParaRPr sz="1500">
              <a:solidFill>
                <a:schemeClr val="dk1"/>
              </a:solidFill>
              <a:latin typeface="Livvic"/>
              <a:ea typeface="Livvic"/>
              <a:cs typeface="Livvic"/>
              <a:sym typeface="Livvic"/>
            </a:endParaRPr>
          </a:p>
          <a:p>
            <a:pPr indent="-323850" lvl="2" marL="13716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Draw from the country’s score </a:t>
            </a:r>
            <a:r>
              <a:rPr lang="en" sz="1500">
                <a:solidFill>
                  <a:schemeClr val="dk1"/>
                </a:solidFill>
                <a:latin typeface="Livvic"/>
                <a:ea typeface="Livvic"/>
                <a:cs typeface="Livvic"/>
                <a:sym typeface="Livvic"/>
              </a:rPr>
              <a:t>distribution</a:t>
            </a:r>
            <a:r>
              <a:rPr lang="en" sz="1500">
                <a:solidFill>
                  <a:schemeClr val="dk1"/>
                </a:solidFill>
                <a:latin typeface="Livvic"/>
                <a:ea typeface="Livvic"/>
                <a:cs typeface="Livvic"/>
                <a:sym typeface="Livvic"/>
              </a:rPr>
              <a:t> if player has no data </a:t>
            </a:r>
            <a:endParaRPr sz="1500">
              <a:solidFill>
                <a:schemeClr val="dk1"/>
              </a:solidFill>
              <a:latin typeface="Livvic"/>
              <a:ea typeface="Livvic"/>
              <a:cs typeface="Livvic"/>
              <a:sym typeface="Livvic"/>
            </a:endParaRPr>
          </a:p>
          <a:p>
            <a:pPr indent="-323850" lvl="1" marL="9144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Sample one row of total score, execution score, and difficulty score</a:t>
            </a:r>
            <a:endParaRPr sz="1500">
              <a:solidFill>
                <a:schemeClr val="dk1"/>
              </a:solidFill>
              <a:latin typeface="Livvic"/>
              <a:ea typeface="Livvic"/>
              <a:cs typeface="Livvic"/>
              <a:sym typeface="Livvic"/>
            </a:endParaRPr>
          </a:p>
          <a:p>
            <a:pPr indent="-323850" lvl="0" marL="457200" rtl="0" algn="l">
              <a:lnSpc>
                <a:spcPct val="115000"/>
              </a:lnSpc>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Individual All Around:</a:t>
            </a:r>
            <a:endParaRPr b="1" sz="1500">
              <a:solidFill>
                <a:schemeClr val="dk1"/>
              </a:solidFill>
              <a:latin typeface="Livvic"/>
              <a:ea typeface="Livvic"/>
              <a:cs typeface="Livvic"/>
              <a:sym typeface="Livvic"/>
            </a:endParaRPr>
          </a:p>
          <a:p>
            <a:pPr indent="-323850" lvl="1" marL="9144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Sum all apparatus scores for one player </a:t>
            </a:r>
            <a:endParaRPr sz="1500">
              <a:solidFill>
                <a:schemeClr val="dk1"/>
              </a:solidFill>
              <a:latin typeface="Livvic"/>
              <a:ea typeface="Livvic"/>
              <a:cs typeface="Livvic"/>
              <a:sym typeface="Livvic"/>
            </a:endParaRPr>
          </a:p>
          <a:p>
            <a:pPr indent="-323850" lvl="0" marL="457200" rtl="0" algn="l">
              <a:lnSpc>
                <a:spcPct val="115000"/>
              </a:lnSpc>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Team All Around:</a:t>
            </a:r>
            <a:endParaRPr b="1" sz="1500">
              <a:solidFill>
                <a:schemeClr val="dk1"/>
              </a:solidFill>
              <a:latin typeface="Livvic"/>
              <a:ea typeface="Livvic"/>
              <a:cs typeface="Livvic"/>
              <a:sym typeface="Livvic"/>
            </a:endParaRPr>
          </a:p>
          <a:p>
            <a:pPr indent="-323850" lvl="1" marL="914400" rtl="0" algn="l">
              <a:lnSpc>
                <a:spcPct val="115000"/>
              </a:lnSpc>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Sum the top 3 individual all around scores for each team</a:t>
            </a:r>
            <a:endParaRPr sz="1500">
              <a:solidFill>
                <a:schemeClr val="dk1"/>
              </a:solidFill>
              <a:latin typeface="Livvic"/>
              <a:ea typeface="Livvic"/>
              <a:cs typeface="Livvic"/>
              <a:sym typeface="Livv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type="title"/>
          </p:nvPr>
        </p:nvSpPr>
        <p:spPr>
          <a:xfrm>
            <a:off x="720000" y="591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for Simulation</a:t>
            </a:r>
            <a:endParaRPr/>
          </a:p>
        </p:txBody>
      </p:sp>
      <p:sp>
        <p:nvSpPr>
          <p:cNvPr id="367" name="Google Shape;367;p50"/>
          <p:cNvSpPr txBox="1"/>
          <p:nvPr/>
        </p:nvSpPr>
        <p:spPr>
          <a:xfrm>
            <a:off x="636125" y="1179750"/>
            <a:ext cx="8144100" cy="3088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Livvic"/>
              <a:buChar char="●"/>
            </a:pPr>
            <a:r>
              <a:rPr b="1" lang="en" sz="1500">
                <a:latin typeface="Livvic"/>
                <a:ea typeface="Livvic"/>
                <a:cs typeface="Livvic"/>
                <a:sym typeface="Livvic"/>
              </a:rPr>
              <a:t>For one round of the simulation:</a:t>
            </a:r>
            <a:endParaRPr b="1" sz="1500">
              <a:latin typeface="Livvic"/>
              <a:ea typeface="Livvic"/>
              <a:cs typeface="Livvic"/>
              <a:sym typeface="Livvic"/>
            </a:endParaRPr>
          </a:p>
          <a:p>
            <a:pPr indent="-323850" lvl="0" marL="1371600" rtl="0" algn="l">
              <a:lnSpc>
                <a:spcPct val="115000"/>
              </a:lnSpc>
              <a:spcBef>
                <a:spcPts val="0"/>
              </a:spcBef>
              <a:spcAft>
                <a:spcPts val="0"/>
              </a:spcAft>
              <a:buSzPts val="1500"/>
              <a:buFont typeface="Livvic"/>
              <a:buAutoNum type="arabicPeriod"/>
            </a:pPr>
            <a:r>
              <a:rPr b="1" lang="en" sz="1500">
                <a:latin typeface="Livvic"/>
                <a:ea typeface="Livvic"/>
                <a:cs typeface="Livvic"/>
                <a:sym typeface="Livvic"/>
              </a:rPr>
              <a:t> </a:t>
            </a:r>
            <a:r>
              <a:rPr lang="en" sz="1500">
                <a:latin typeface="Livvic"/>
                <a:ea typeface="Livvic"/>
                <a:cs typeface="Livvic"/>
                <a:sym typeface="Livvic"/>
              </a:rPr>
              <a:t>Qualifying</a:t>
            </a:r>
            <a:r>
              <a:rPr b="1" lang="en" sz="1500">
                <a:latin typeface="Livvic"/>
                <a:ea typeface="Livvic"/>
                <a:cs typeface="Livvic"/>
                <a:sym typeface="Livvic"/>
              </a:rPr>
              <a:t> </a:t>
            </a:r>
            <a:r>
              <a:rPr lang="en" sz="1500">
                <a:latin typeface="Livvic"/>
                <a:ea typeface="Livvic"/>
                <a:cs typeface="Livvic"/>
                <a:sym typeface="Livvic"/>
              </a:rPr>
              <a:t> </a:t>
            </a:r>
            <a:endParaRPr sz="1500">
              <a:latin typeface="Livvic"/>
              <a:ea typeface="Livvic"/>
              <a:cs typeface="Livvic"/>
              <a:sym typeface="Livvic"/>
            </a:endParaRPr>
          </a:p>
          <a:p>
            <a:pPr indent="-323850" lvl="1" marL="1828800" rtl="0" algn="l">
              <a:lnSpc>
                <a:spcPct val="115000"/>
              </a:lnSpc>
              <a:spcBef>
                <a:spcPts val="0"/>
              </a:spcBef>
              <a:spcAft>
                <a:spcPts val="0"/>
              </a:spcAft>
              <a:buSzPts val="1500"/>
              <a:buFont typeface="Livvic"/>
              <a:buChar char="○"/>
            </a:pPr>
            <a:r>
              <a:rPr lang="en" sz="1500">
                <a:latin typeface="Livvic"/>
                <a:ea typeface="Livvic"/>
                <a:cs typeface="Livvic"/>
                <a:sym typeface="Livvic"/>
              </a:rPr>
              <a:t>For every apparatus, for all 84 athletes, randomly sample the score triad </a:t>
            </a:r>
            <a:endParaRPr sz="1500">
              <a:latin typeface="Livvic"/>
              <a:ea typeface="Livvic"/>
              <a:cs typeface="Livvic"/>
              <a:sym typeface="Livvic"/>
            </a:endParaRPr>
          </a:p>
          <a:p>
            <a:pPr indent="-323850" lvl="0" marL="1371600" rtl="0" algn="l">
              <a:lnSpc>
                <a:spcPct val="115000"/>
              </a:lnSpc>
              <a:spcBef>
                <a:spcPts val="0"/>
              </a:spcBef>
              <a:spcAft>
                <a:spcPts val="0"/>
              </a:spcAft>
              <a:buSzPts val="1500"/>
              <a:buFont typeface="Livvic"/>
              <a:buAutoNum type="arabicPeriod"/>
            </a:pPr>
            <a:r>
              <a:rPr lang="en" sz="1500">
                <a:latin typeface="Livvic"/>
                <a:ea typeface="Livvic"/>
                <a:cs typeface="Livvic"/>
                <a:sym typeface="Livvic"/>
              </a:rPr>
              <a:t>Determine which players advance to the final rounds</a:t>
            </a:r>
            <a:endParaRPr sz="1500">
              <a:latin typeface="Livvic"/>
              <a:ea typeface="Livvic"/>
              <a:cs typeface="Livvic"/>
              <a:sym typeface="Livvic"/>
            </a:endParaRPr>
          </a:p>
          <a:p>
            <a:pPr indent="-323850" lvl="1" marL="1828800" rtl="0" algn="l">
              <a:lnSpc>
                <a:spcPct val="115000"/>
              </a:lnSpc>
              <a:spcBef>
                <a:spcPts val="0"/>
              </a:spcBef>
              <a:spcAft>
                <a:spcPts val="0"/>
              </a:spcAft>
              <a:buSzPts val="1500"/>
              <a:buFont typeface="Livvic"/>
              <a:buChar char="○"/>
            </a:pPr>
            <a:r>
              <a:rPr lang="en" sz="1500">
                <a:latin typeface="Livvic"/>
                <a:ea typeface="Livvic"/>
                <a:cs typeface="Livvic"/>
                <a:sym typeface="Livvic"/>
              </a:rPr>
              <a:t>2 athletes/country for individual apparatuses &amp; all around</a:t>
            </a:r>
            <a:endParaRPr sz="1500">
              <a:latin typeface="Livvic"/>
              <a:ea typeface="Livvic"/>
              <a:cs typeface="Livvic"/>
              <a:sym typeface="Livvic"/>
            </a:endParaRPr>
          </a:p>
          <a:p>
            <a:pPr indent="-323850" lvl="1" marL="1828800" rtl="0" algn="l">
              <a:lnSpc>
                <a:spcPct val="115000"/>
              </a:lnSpc>
              <a:spcBef>
                <a:spcPts val="0"/>
              </a:spcBef>
              <a:spcAft>
                <a:spcPts val="0"/>
              </a:spcAft>
              <a:buSzPts val="1500"/>
              <a:buFont typeface="Livvic"/>
              <a:buChar char="○"/>
            </a:pPr>
            <a:r>
              <a:rPr lang="en" sz="1500">
                <a:latin typeface="Livvic"/>
                <a:ea typeface="Livvic"/>
                <a:cs typeface="Livvic"/>
                <a:sym typeface="Livvic"/>
              </a:rPr>
              <a:t>Top 8 countries for team all </a:t>
            </a:r>
            <a:r>
              <a:rPr lang="en" sz="1500">
                <a:latin typeface="Livvic"/>
                <a:ea typeface="Livvic"/>
                <a:cs typeface="Livvic"/>
                <a:sym typeface="Livvic"/>
              </a:rPr>
              <a:t>around;</a:t>
            </a:r>
            <a:r>
              <a:rPr lang="en" sz="1500">
                <a:latin typeface="Livvic"/>
                <a:ea typeface="Livvic"/>
                <a:cs typeface="Livvic"/>
                <a:sym typeface="Livvic"/>
              </a:rPr>
              <a:t> 3 athletes per team </a:t>
            </a:r>
            <a:endParaRPr sz="1500">
              <a:latin typeface="Livvic"/>
              <a:ea typeface="Livvic"/>
              <a:cs typeface="Livvic"/>
              <a:sym typeface="Livvic"/>
            </a:endParaRPr>
          </a:p>
          <a:p>
            <a:pPr indent="-323850" lvl="0" marL="1371600" rtl="0" algn="l">
              <a:lnSpc>
                <a:spcPct val="115000"/>
              </a:lnSpc>
              <a:spcBef>
                <a:spcPts val="0"/>
              </a:spcBef>
              <a:spcAft>
                <a:spcPts val="0"/>
              </a:spcAft>
              <a:buSzPts val="1500"/>
              <a:buFont typeface="Livvic"/>
              <a:buAutoNum type="arabicPeriod"/>
            </a:pPr>
            <a:r>
              <a:rPr lang="en" sz="1500">
                <a:latin typeface="Livvic"/>
                <a:ea typeface="Livvic"/>
                <a:cs typeface="Livvic"/>
                <a:sym typeface="Livvic"/>
              </a:rPr>
              <a:t>Fo</a:t>
            </a:r>
            <a:r>
              <a:rPr lang="en" sz="1500">
                <a:latin typeface="Livvic"/>
                <a:ea typeface="Livvic"/>
                <a:cs typeface="Livvic"/>
                <a:sym typeface="Livvic"/>
              </a:rPr>
              <a:t>r each final event, sample scores for qualifying athletes for all apparatuses</a:t>
            </a:r>
            <a:endParaRPr sz="1500">
              <a:latin typeface="Livvic"/>
              <a:ea typeface="Livvic"/>
              <a:cs typeface="Livvic"/>
              <a:sym typeface="Livvic"/>
            </a:endParaRPr>
          </a:p>
          <a:p>
            <a:pPr indent="-323850" lvl="0" marL="1371600" rtl="0" algn="l">
              <a:lnSpc>
                <a:spcPct val="115000"/>
              </a:lnSpc>
              <a:spcBef>
                <a:spcPts val="0"/>
              </a:spcBef>
              <a:spcAft>
                <a:spcPts val="0"/>
              </a:spcAft>
              <a:buSzPts val="1500"/>
              <a:buFont typeface="Livvic"/>
              <a:buAutoNum type="arabicPeriod"/>
            </a:pPr>
            <a:r>
              <a:rPr lang="en" sz="1500">
                <a:latin typeface="Livvic"/>
                <a:ea typeface="Livvic"/>
                <a:cs typeface="Livvic"/>
                <a:sym typeface="Livvic"/>
              </a:rPr>
              <a:t>Determine winners</a:t>
            </a:r>
            <a:endParaRPr sz="1500">
              <a:latin typeface="Livvic"/>
              <a:ea typeface="Livvic"/>
              <a:cs typeface="Livvic"/>
              <a:sym typeface="Livvic"/>
            </a:endParaRPr>
          </a:p>
          <a:p>
            <a:pPr indent="-323850" lvl="0" marL="1371600" rtl="0" algn="l">
              <a:lnSpc>
                <a:spcPct val="115000"/>
              </a:lnSpc>
              <a:spcBef>
                <a:spcPts val="0"/>
              </a:spcBef>
              <a:spcAft>
                <a:spcPts val="0"/>
              </a:spcAft>
              <a:buSzPts val="1500"/>
              <a:buFont typeface="Livvic"/>
              <a:buAutoNum type="arabicPeriod"/>
            </a:pPr>
            <a:r>
              <a:rPr lang="en" sz="1500">
                <a:latin typeface="Livvic"/>
                <a:ea typeface="Livvic"/>
                <a:cs typeface="Livvic"/>
                <a:sym typeface="Livvic"/>
              </a:rPr>
              <a:t>Count USA medals </a:t>
            </a:r>
            <a:endParaRPr b="1" sz="1500">
              <a:latin typeface="Livvic"/>
              <a:ea typeface="Livvic"/>
              <a:cs typeface="Livvic"/>
              <a:sym typeface="Livvic"/>
            </a:endParaRPr>
          </a:p>
          <a:p>
            <a:pPr indent="-323850" lvl="0" marL="457200" rtl="0" algn="l">
              <a:lnSpc>
                <a:spcPct val="115000"/>
              </a:lnSpc>
              <a:spcBef>
                <a:spcPts val="0"/>
              </a:spcBef>
              <a:spcAft>
                <a:spcPts val="0"/>
              </a:spcAft>
              <a:buSzPts val="1500"/>
              <a:buFont typeface="Livvic"/>
              <a:buChar char="●"/>
            </a:pPr>
            <a:r>
              <a:rPr b="1" lang="en" sz="1500">
                <a:latin typeface="Livvic"/>
                <a:ea typeface="Livvic"/>
                <a:cs typeface="Livvic"/>
                <a:sym typeface="Livvic"/>
              </a:rPr>
              <a:t>Model Outcome: Average medal count over 100 rounds of simulation</a:t>
            </a:r>
            <a:endParaRPr b="1" sz="1500">
              <a:latin typeface="Livvic"/>
              <a:ea typeface="Livvic"/>
              <a:cs typeface="Livvic"/>
              <a:sym typeface="Livvic"/>
            </a:endParaRPr>
          </a:p>
          <a:p>
            <a:pPr indent="-323850" lvl="0" marL="457200" rtl="0" algn="l">
              <a:lnSpc>
                <a:spcPct val="115000"/>
              </a:lnSpc>
              <a:spcBef>
                <a:spcPts val="0"/>
              </a:spcBef>
              <a:spcAft>
                <a:spcPts val="0"/>
              </a:spcAft>
              <a:buSzPts val="1500"/>
              <a:buFont typeface="Livvic"/>
              <a:buChar char="●"/>
            </a:pPr>
            <a:r>
              <a:rPr b="1" lang="en" sz="1500">
                <a:solidFill>
                  <a:schemeClr val="dk1"/>
                </a:solidFill>
                <a:latin typeface="Livvic"/>
                <a:ea typeface="Livvic"/>
                <a:cs typeface="Livvic"/>
                <a:sym typeface="Livvic"/>
              </a:rPr>
              <a:t>Test different combinations to find the optimal team input </a:t>
            </a:r>
            <a:endParaRPr b="1" sz="1500">
              <a:latin typeface="Livvic"/>
              <a:ea typeface="Livvic"/>
              <a:cs typeface="Livvic"/>
              <a:sym typeface="Livvic"/>
            </a:endParaRPr>
          </a:p>
          <a:p>
            <a:pPr indent="0" lvl="0" marL="0" rtl="0" algn="l">
              <a:lnSpc>
                <a:spcPct val="115000"/>
              </a:lnSpc>
              <a:spcBef>
                <a:spcPts val="0"/>
              </a:spcBef>
              <a:spcAft>
                <a:spcPts val="0"/>
              </a:spcAft>
              <a:buNone/>
            </a:pPr>
            <a:r>
              <a:t/>
            </a:r>
            <a:endParaRPr b="1" sz="1500">
              <a:solidFill>
                <a:schemeClr val="dk1"/>
              </a:solidFill>
              <a:latin typeface="Livvic"/>
              <a:ea typeface="Livvic"/>
              <a:cs typeface="Livvic"/>
              <a:sym typeface="Livv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aphicFrame>
        <p:nvGraphicFramePr>
          <p:cNvPr id="372" name="Google Shape;372;p51"/>
          <p:cNvGraphicFramePr/>
          <p:nvPr/>
        </p:nvGraphicFramePr>
        <p:xfrm>
          <a:off x="374188" y="1211717"/>
          <a:ext cx="3000000" cy="3000000"/>
        </p:xfrm>
        <a:graphic>
          <a:graphicData uri="http://schemas.openxmlformats.org/drawingml/2006/table">
            <a:tbl>
              <a:tblPr>
                <a:noFill/>
                <a:tableStyleId>{23FF06C7-3095-416A-9ECB-5F34C442C66F}</a:tableStyleId>
              </a:tblPr>
              <a:tblGrid>
                <a:gridCol w="714675"/>
                <a:gridCol w="2242975"/>
                <a:gridCol w="2942375"/>
                <a:gridCol w="2495600"/>
              </a:tblGrid>
              <a:tr h="381000">
                <a:tc>
                  <a:txBody>
                    <a:bodyPr/>
                    <a:lstStyle/>
                    <a:p>
                      <a:pPr indent="0" lvl="0" marL="0" rtl="0" algn="ctr">
                        <a:spcBef>
                          <a:spcPts val="0"/>
                        </a:spcBef>
                        <a:spcAft>
                          <a:spcPts val="0"/>
                        </a:spcAft>
                        <a:buNone/>
                      </a:pPr>
                      <a:r>
                        <a:t/>
                      </a:r>
                      <a:endParaRPr b="1"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500">
                          <a:solidFill>
                            <a:schemeClr val="dk1"/>
                          </a:solidFill>
                          <a:latin typeface="Livvic"/>
                          <a:ea typeface="Livvic"/>
                          <a:cs typeface="Livvic"/>
                          <a:sym typeface="Livvic"/>
                        </a:rPr>
                        <a:t>Gold</a:t>
                      </a:r>
                      <a:endParaRPr b="1"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500">
                          <a:solidFill>
                            <a:schemeClr val="dk1"/>
                          </a:solidFill>
                          <a:latin typeface="Livvic"/>
                          <a:ea typeface="Livvic"/>
                          <a:cs typeface="Livvic"/>
                          <a:sym typeface="Livvic"/>
                        </a:rPr>
                        <a:t>Silver</a:t>
                      </a:r>
                      <a:endParaRPr b="1"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500">
                          <a:solidFill>
                            <a:schemeClr val="dk1"/>
                          </a:solidFill>
                          <a:latin typeface="Livvic"/>
                          <a:ea typeface="Livvic"/>
                          <a:cs typeface="Livvic"/>
                          <a:sym typeface="Livvic"/>
                        </a:rPr>
                        <a:t>Bronze</a:t>
                      </a:r>
                      <a:endParaRPr b="1"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b="1" lang="en" sz="1500">
                          <a:solidFill>
                            <a:schemeClr val="dk1"/>
                          </a:solidFill>
                          <a:latin typeface="Livvic"/>
                          <a:ea typeface="Livvic"/>
                          <a:cs typeface="Livvic"/>
                          <a:sym typeface="Livvic"/>
                        </a:rPr>
                        <a:t>FX</a:t>
                      </a:r>
                      <a:endParaRPr b="1"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('Simone Biles', 15.4, 'USA')</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('Jessica Gadirova', 14.1916, 'GBR'),</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('Kaliya Lincoln', 14.05, 'USA')</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b="1" lang="en" sz="1500">
                          <a:solidFill>
                            <a:schemeClr val="dk1"/>
                          </a:solidFill>
                          <a:latin typeface="Livvic"/>
                          <a:ea typeface="Livvic"/>
                          <a:cs typeface="Livvic"/>
                          <a:sym typeface="Livvic"/>
                        </a:rPr>
                        <a:t>BB</a:t>
                      </a:r>
                      <a:endParaRPr b="1"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('Simone Biles', 14.85, 'USA')</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('Mana Okamura', 14.133, 'JPN'),</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('Konnor Mcclain', 14.1, 'USA')</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b="1" lang="en" sz="1500">
                          <a:solidFill>
                            <a:schemeClr val="dk1"/>
                          </a:solidFill>
                          <a:latin typeface="Livvic"/>
                          <a:ea typeface="Livvic"/>
                          <a:cs typeface="Livvic"/>
                          <a:sym typeface="Livvic"/>
                        </a:rPr>
                        <a:t>UB</a:t>
                      </a:r>
                      <a:endParaRPr b="1"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('Nina Derwael', 14.7, 'BEL')</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('Viktoria Listunova', 14.566, 'RUS')</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('Alice D amato', 14.495, 'ITA')</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b="1" lang="en" sz="1500">
                          <a:solidFill>
                            <a:schemeClr val="dk1"/>
                          </a:solidFill>
                          <a:latin typeface="Livvic"/>
                          <a:ea typeface="Livvic"/>
                          <a:cs typeface="Livvic"/>
                          <a:sym typeface="Livvic"/>
                        </a:rPr>
                        <a:t>VT</a:t>
                      </a:r>
                      <a:endParaRPr b="1"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('Jade Carey', 14.75, 'USA')</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 ('Shilese Jones', 14.4608, 'USA')</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solidFill>
                            <a:schemeClr val="dk1"/>
                          </a:solidFill>
                          <a:latin typeface="Livvic"/>
                          <a:ea typeface="Livvic"/>
                          <a:cs typeface="Livvic"/>
                          <a:sym typeface="Livvic"/>
                        </a:rPr>
                        <a:t>('</a:t>
                      </a:r>
                      <a:r>
                        <a:rPr lang="en" sz="1500">
                          <a:solidFill>
                            <a:schemeClr val="dk1"/>
                          </a:solidFill>
                          <a:latin typeface="Livvic"/>
                          <a:ea typeface="Livvic"/>
                          <a:cs typeface="Livvic"/>
                          <a:sym typeface="Livvic"/>
                        </a:rPr>
                        <a:t>Zhuofan Huang</a:t>
                      </a:r>
                      <a:r>
                        <a:rPr lang="en" sz="1500">
                          <a:solidFill>
                            <a:schemeClr val="dk1"/>
                          </a:solidFill>
                          <a:latin typeface="Livvic"/>
                          <a:ea typeface="Livvic"/>
                          <a:cs typeface="Livvic"/>
                          <a:sym typeface="Livvic"/>
                        </a:rPr>
                        <a:t>', 14.15, CHN)</a:t>
                      </a:r>
                      <a:endParaRPr sz="1500">
                        <a:solidFill>
                          <a:schemeClr val="dk1"/>
                        </a:solidFill>
                        <a:latin typeface="Livvic"/>
                        <a:ea typeface="Livvic"/>
                        <a:cs typeface="Livvic"/>
                        <a:sym typeface="Livvic"/>
                      </a:endParaRPr>
                    </a:p>
                  </a:txBody>
                  <a:tcPr marT="91425" marB="91425" marR="91425" marL="91425" anchor="ctr">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EFEFEF"/>
                    </a:solidFill>
                  </a:tcPr>
                </a:tc>
              </a:tr>
            </a:tbl>
          </a:graphicData>
        </a:graphic>
      </p:graphicFrame>
      <p:sp>
        <p:nvSpPr>
          <p:cNvPr id="373" name="Google Shape;373;p51"/>
          <p:cNvSpPr txBox="1"/>
          <p:nvPr/>
        </p:nvSpPr>
        <p:spPr>
          <a:xfrm>
            <a:off x="2171175" y="302700"/>
            <a:ext cx="46974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Livvic"/>
              <a:ea typeface="Livvic"/>
              <a:cs typeface="Livvic"/>
              <a:sym typeface="Livvic"/>
            </a:endParaRPr>
          </a:p>
        </p:txBody>
      </p:sp>
      <p:sp>
        <p:nvSpPr>
          <p:cNvPr id="374" name="Google Shape;374;p51"/>
          <p:cNvSpPr txBox="1"/>
          <p:nvPr>
            <p:ph idx="4294967295" type="title"/>
          </p:nvPr>
        </p:nvSpPr>
        <p:spPr>
          <a:xfrm>
            <a:off x="509100" y="37550"/>
            <a:ext cx="81258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Output Example: Individual Apparatus</a:t>
            </a:r>
            <a:endParaRPr u="sng"/>
          </a:p>
        </p:txBody>
      </p:sp>
      <p:sp>
        <p:nvSpPr>
          <p:cNvPr id="375" name="Google Shape;375;p51"/>
          <p:cNvSpPr txBox="1"/>
          <p:nvPr/>
        </p:nvSpPr>
        <p:spPr>
          <a:xfrm>
            <a:off x="634663" y="4157650"/>
            <a:ext cx="71232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Livvic"/>
              <a:ea typeface="Livvic"/>
              <a:cs typeface="Livvic"/>
              <a:sym typeface="Livvic"/>
            </a:endParaRPr>
          </a:p>
        </p:txBody>
      </p:sp>
      <p:sp>
        <p:nvSpPr>
          <p:cNvPr id="376" name="Google Shape;376;p51"/>
          <p:cNvSpPr txBox="1"/>
          <p:nvPr/>
        </p:nvSpPr>
        <p:spPr>
          <a:xfrm>
            <a:off x="374263" y="4365825"/>
            <a:ext cx="83955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Team input: [“Simone Biles”, “Jade Carey”, “Jordan Chiles”,  “Dildora Aripova”]</a:t>
            </a:r>
            <a:endParaRPr sz="1500">
              <a:solidFill>
                <a:schemeClr val="dk1"/>
              </a:solidFill>
              <a:latin typeface="Livvic"/>
              <a:ea typeface="Livvic"/>
              <a:cs typeface="Livvic"/>
              <a:sym typeface="Livvic"/>
            </a:endParaRPr>
          </a:p>
          <a:p>
            <a:pPr indent="-323850" lvl="1" marL="9144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Count their medals ⇒ 6 medals </a:t>
            </a:r>
            <a:endParaRPr sz="1500">
              <a:solidFill>
                <a:schemeClr val="dk1"/>
              </a:solidFill>
              <a:latin typeface="Livvic"/>
              <a:ea typeface="Livvic"/>
              <a:cs typeface="Livvic"/>
              <a:sym typeface="Livvic"/>
            </a:endParaRPr>
          </a:p>
        </p:txBody>
      </p:sp>
      <p:sp>
        <p:nvSpPr>
          <p:cNvPr id="377" name="Google Shape;377;p51"/>
          <p:cNvSpPr txBox="1"/>
          <p:nvPr/>
        </p:nvSpPr>
        <p:spPr>
          <a:xfrm>
            <a:off x="374275" y="661100"/>
            <a:ext cx="7047600" cy="64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Store the (winners, total scores, country) for each apparatus in a dictionary:</a:t>
            </a:r>
            <a:endParaRPr sz="1500">
              <a:solidFill>
                <a:schemeClr val="dk1"/>
              </a:solidFill>
              <a:latin typeface="Livvic"/>
              <a:ea typeface="Livvic"/>
              <a:cs typeface="Livvic"/>
              <a:sym typeface="Livvic"/>
            </a:endParaRPr>
          </a:p>
          <a:p>
            <a:pPr indent="0" lvl="0" marL="0" rtl="0" algn="l">
              <a:spcBef>
                <a:spcPts val="0"/>
              </a:spcBef>
              <a:spcAft>
                <a:spcPts val="0"/>
              </a:spcAft>
              <a:buNone/>
            </a:pPr>
            <a:r>
              <a:t/>
            </a:r>
            <a:endParaRPr sz="1500">
              <a:solidFill>
                <a:schemeClr val="dk1"/>
              </a:solidFill>
              <a:latin typeface="Livvic"/>
              <a:ea typeface="Livvic"/>
              <a:cs typeface="Livvic"/>
              <a:sym typeface="Livv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2"/>
          <p:cNvPicPr preferRelativeResize="0"/>
          <p:nvPr/>
        </p:nvPicPr>
        <p:blipFill rotWithShape="1">
          <a:blip r:embed="rId3">
            <a:alphaModFix/>
          </a:blip>
          <a:srcRect b="0" l="0" r="34844" t="0"/>
          <a:stretch/>
        </p:blipFill>
        <p:spPr>
          <a:xfrm>
            <a:off x="426250" y="1166325"/>
            <a:ext cx="5455276" cy="3589325"/>
          </a:xfrm>
          <a:prstGeom prst="rect">
            <a:avLst/>
          </a:prstGeom>
          <a:noFill/>
          <a:ln cap="flat" cmpd="sng" w="38100">
            <a:solidFill>
              <a:srgbClr val="38761D"/>
            </a:solidFill>
            <a:prstDash val="solid"/>
            <a:round/>
            <a:headEnd len="sm" w="sm" type="none"/>
            <a:tailEnd len="sm" w="sm" type="none"/>
          </a:ln>
        </p:spPr>
      </p:pic>
      <p:sp>
        <p:nvSpPr>
          <p:cNvPr id="383" name="Google Shape;383;p52"/>
          <p:cNvSpPr txBox="1"/>
          <p:nvPr/>
        </p:nvSpPr>
        <p:spPr>
          <a:xfrm>
            <a:off x="426250" y="255750"/>
            <a:ext cx="5238300" cy="9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dk1"/>
                </a:solidFill>
                <a:latin typeface="Poppins"/>
                <a:ea typeface="Poppins"/>
                <a:cs typeface="Poppins"/>
                <a:sym typeface="Poppins"/>
              </a:rPr>
              <a:t>Results (Women’s):</a:t>
            </a:r>
            <a:endParaRPr b="1" sz="2400" u="sng">
              <a:solidFill>
                <a:schemeClr val="dk1"/>
              </a:solidFill>
              <a:latin typeface="Poppins"/>
              <a:ea typeface="Poppins"/>
              <a:cs typeface="Poppins"/>
              <a:sym typeface="Poppins"/>
            </a:endParaRPr>
          </a:p>
          <a:p>
            <a:pPr indent="0" lvl="0" marL="0" rtl="0" algn="l">
              <a:spcBef>
                <a:spcPts val="0"/>
              </a:spcBef>
              <a:spcAft>
                <a:spcPts val="0"/>
              </a:spcAft>
              <a:buNone/>
            </a:pPr>
            <a:r>
              <a:t/>
            </a:r>
            <a:endParaRPr sz="1200" u="sng">
              <a:solidFill>
                <a:schemeClr val="dk1"/>
              </a:solidFill>
              <a:latin typeface="Livvic"/>
              <a:ea typeface="Livvic"/>
              <a:cs typeface="Livvic"/>
              <a:sym typeface="Livvic"/>
            </a:endParaRPr>
          </a:p>
        </p:txBody>
      </p:sp>
      <p:cxnSp>
        <p:nvCxnSpPr>
          <p:cNvPr id="384" name="Google Shape;384;p52"/>
          <p:cNvCxnSpPr/>
          <p:nvPr/>
        </p:nvCxnSpPr>
        <p:spPr>
          <a:xfrm>
            <a:off x="4830900" y="1799750"/>
            <a:ext cx="1714500" cy="0"/>
          </a:xfrm>
          <a:prstGeom prst="straightConnector1">
            <a:avLst/>
          </a:prstGeom>
          <a:noFill/>
          <a:ln cap="flat" cmpd="sng" w="19050">
            <a:solidFill>
              <a:schemeClr val="dk1"/>
            </a:solidFill>
            <a:prstDash val="solid"/>
            <a:round/>
            <a:headEnd len="med" w="med" type="none"/>
            <a:tailEnd len="med" w="med" type="none"/>
          </a:ln>
        </p:spPr>
      </p:cxnSp>
      <p:sp>
        <p:nvSpPr>
          <p:cNvPr id="385" name="Google Shape;385;p52"/>
          <p:cNvSpPr txBox="1"/>
          <p:nvPr/>
        </p:nvSpPr>
        <p:spPr>
          <a:xfrm>
            <a:off x="6660775" y="143837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rgbClr val="FFF2CC"/>
                </a:highlight>
                <a:latin typeface="Livvic"/>
                <a:ea typeface="Livvic"/>
                <a:cs typeface="Livvic"/>
                <a:sym typeface="Livvic"/>
              </a:rPr>
              <a:t>Simone Biles, </a:t>
            </a:r>
            <a:endParaRPr sz="1800">
              <a:highlight>
                <a:srgbClr val="FFF2CC"/>
              </a:highlight>
              <a:latin typeface="Livvic"/>
              <a:ea typeface="Livvic"/>
              <a:cs typeface="Livvic"/>
              <a:sym typeface="Livvic"/>
            </a:endParaRPr>
          </a:p>
          <a:p>
            <a:pPr indent="0" lvl="0" marL="0" rtl="0" algn="l">
              <a:spcBef>
                <a:spcPts val="0"/>
              </a:spcBef>
              <a:spcAft>
                <a:spcPts val="0"/>
              </a:spcAft>
              <a:buNone/>
            </a:pPr>
            <a:r>
              <a:rPr lang="en" sz="1800">
                <a:highlight>
                  <a:srgbClr val="FFF2CC"/>
                </a:highlight>
                <a:latin typeface="Livvic"/>
                <a:ea typeface="Livvic"/>
                <a:cs typeface="Livvic"/>
                <a:sym typeface="Livvic"/>
              </a:rPr>
              <a:t>Shilese Jones, </a:t>
            </a:r>
            <a:endParaRPr sz="1800">
              <a:highlight>
                <a:srgbClr val="FFF2CC"/>
              </a:highlight>
              <a:latin typeface="Livvic"/>
              <a:ea typeface="Livvic"/>
              <a:cs typeface="Livvic"/>
              <a:sym typeface="Livvic"/>
            </a:endParaRPr>
          </a:p>
          <a:p>
            <a:pPr indent="0" lvl="0" marL="0" rtl="0" algn="l">
              <a:spcBef>
                <a:spcPts val="0"/>
              </a:spcBef>
              <a:spcAft>
                <a:spcPts val="0"/>
              </a:spcAft>
              <a:buNone/>
            </a:pPr>
            <a:r>
              <a:rPr lang="en" sz="1800">
                <a:highlight>
                  <a:srgbClr val="FFF2CC"/>
                </a:highlight>
                <a:latin typeface="Livvic"/>
                <a:ea typeface="Livvic"/>
                <a:cs typeface="Livvic"/>
                <a:sym typeface="Livvic"/>
              </a:rPr>
              <a:t>Jade Carey, </a:t>
            </a:r>
            <a:endParaRPr sz="1800">
              <a:highlight>
                <a:srgbClr val="FFF2CC"/>
              </a:highlight>
              <a:latin typeface="Livvic"/>
              <a:ea typeface="Livvic"/>
              <a:cs typeface="Livvic"/>
              <a:sym typeface="Livvic"/>
            </a:endParaRPr>
          </a:p>
          <a:p>
            <a:pPr indent="0" lvl="0" marL="0" rtl="0" algn="l">
              <a:spcBef>
                <a:spcPts val="0"/>
              </a:spcBef>
              <a:spcAft>
                <a:spcPts val="0"/>
              </a:spcAft>
              <a:buNone/>
            </a:pPr>
            <a:r>
              <a:rPr lang="en" sz="1800">
                <a:highlight>
                  <a:srgbClr val="FFF2CC"/>
                </a:highlight>
                <a:latin typeface="Livvic"/>
                <a:ea typeface="Livvic"/>
                <a:cs typeface="Livvic"/>
                <a:sym typeface="Livvic"/>
              </a:rPr>
              <a:t>Konnor Macclain</a:t>
            </a:r>
            <a:endParaRPr sz="1800">
              <a:highlight>
                <a:srgbClr val="FFF2CC"/>
              </a:highlight>
              <a:latin typeface="Livvic"/>
              <a:ea typeface="Livvic"/>
              <a:cs typeface="Livvic"/>
              <a:sym typeface="Livvic"/>
            </a:endParaRPr>
          </a:p>
        </p:txBody>
      </p:sp>
      <p:sp>
        <p:nvSpPr>
          <p:cNvPr id="386" name="Google Shape;386;p52"/>
          <p:cNvSpPr txBox="1"/>
          <p:nvPr/>
        </p:nvSpPr>
        <p:spPr>
          <a:xfrm>
            <a:off x="6254300" y="29358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rgbClr val="FFF2CC"/>
                </a:highlight>
                <a:latin typeface="Livvic"/>
                <a:ea typeface="Livvic"/>
                <a:cs typeface="Livvic"/>
                <a:sym typeface="Livvic"/>
              </a:rPr>
              <a:t>Highest average of ~8.23 out of 11 possible medals</a:t>
            </a:r>
            <a:endParaRPr sz="1800">
              <a:highlight>
                <a:srgbClr val="FFF2CC"/>
              </a:highlight>
              <a:latin typeface="Livvic"/>
              <a:ea typeface="Livvic"/>
              <a:cs typeface="Livvic"/>
              <a:sym typeface="Livv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nvSpPr>
        <p:spPr>
          <a:xfrm>
            <a:off x="426250" y="331950"/>
            <a:ext cx="7683300" cy="8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dk1"/>
                </a:solidFill>
                <a:latin typeface="Poppins"/>
                <a:ea typeface="Poppins"/>
                <a:cs typeface="Poppins"/>
                <a:sym typeface="Poppins"/>
              </a:rPr>
              <a:t>Medal B</a:t>
            </a:r>
            <a:r>
              <a:rPr b="1" lang="en" sz="2400" u="sng">
                <a:solidFill>
                  <a:schemeClr val="dk1"/>
                </a:solidFill>
                <a:latin typeface="Poppins"/>
                <a:ea typeface="Poppins"/>
                <a:cs typeface="Poppins"/>
                <a:sym typeface="Poppins"/>
              </a:rPr>
              <a:t>reakdown</a:t>
            </a:r>
            <a:r>
              <a:rPr b="1" lang="en" sz="2400" u="sng">
                <a:solidFill>
                  <a:schemeClr val="dk1"/>
                </a:solidFill>
                <a:latin typeface="Poppins"/>
                <a:ea typeface="Poppins"/>
                <a:cs typeface="Poppins"/>
                <a:sym typeface="Poppins"/>
              </a:rPr>
              <a:t> of Optimal Women’s Team</a:t>
            </a:r>
            <a:r>
              <a:rPr b="1" lang="en" sz="2400" u="sng">
                <a:solidFill>
                  <a:schemeClr val="dk1"/>
                </a:solidFill>
                <a:latin typeface="Poppins"/>
                <a:ea typeface="Poppins"/>
                <a:cs typeface="Poppins"/>
                <a:sym typeface="Poppins"/>
              </a:rPr>
              <a:t>:</a:t>
            </a:r>
            <a:endParaRPr b="1" sz="2400" u="sng">
              <a:solidFill>
                <a:schemeClr val="dk1"/>
              </a:solidFill>
              <a:latin typeface="Poppins"/>
              <a:ea typeface="Poppins"/>
              <a:cs typeface="Poppins"/>
              <a:sym typeface="Poppins"/>
            </a:endParaRPr>
          </a:p>
          <a:p>
            <a:pPr indent="0" lvl="0" marL="0" rtl="0" algn="l">
              <a:spcBef>
                <a:spcPts val="0"/>
              </a:spcBef>
              <a:spcAft>
                <a:spcPts val="0"/>
              </a:spcAft>
              <a:buNone/>
            </a:pPr>
            <a:r>
              <a:t/>
            </a:r>
            <a:endParaRPr sz="1200" u="sng">
              <a:solidFill>
                <a:schemeClr val="dk1"/>
              </a:solidFill>
              <a:latin typeface="Livvic"/>
              <a:ea typeface="Livvic"/>
              <a:cs typeface="Livvic"/>
              <a:sym typeface="Livvic"/>
            </a:endParaRPr>
          </a:p>
        </p:txBody>
      </p:sp>
      <p:pic>
        <p:nvPicPr>
          <p:cNvPr id="392" name="Google Shape;392;p53"/>
          <p:cNvPicPr preferRelativeResize="0"/>
          <p:nvPr/>
        </p:nvPicPr>
        <p:blipFill rotWithShape="1">
          <a:blip r:embed="rId3">
            <a:alphaModFix/>
          </a:blip>
          <a:srcRect b="3036" l="2501" r="1658" t="3522"/>
          <a:stretch/>
        </p:blipFill>
        <p:spPr>
          <a:xfrm>
            <a:off x="505975" y="1341050"/>
            <a:ext cx="4374750" cy="3452301"/>
          </a:xfrm>
          <a:prstGeom prst="rect">
            <a:avLst/>
          </a:prstGeom>
          <a:noFill/>
          <a:ln cap="flat" cmpd="sng" w="38100">
            <a:solidFill>
              <a:srgbClr val="38761D"/>
            </a:solidFill>
            <a:prstDash val="solid"/>
            <a:round/>
            <a:headEnd len="sm" w="sm" type="none"/>
            <a:tailEnd len="sm" w="sm" type="none"/>
          </a:ln>
        </p:spPr>
      </p:pic>
      <p:sp>
        <p:nvSpPr>
          <p:cNvPr id="393" name="Google Shape;393;p53"/>
          <p:cNvSpPr txBox="1"/>
          <p:nvPr/>
        </p:nvSpPr>
        <p:spPr>
          <a:xfrm>
            <a:off x="5948725" y="3795388"/>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2CC"/>
                </a:highlight>
                <a:latin typeface="Livvic"/>
                <a:ea typeface="Livvic"/>
                <a:cs typeface="Livvic"/>
                <a:sym typeface="Livvic"/>
              </a:rPr>
              <a:t>Placed in team all around </a:t>
            </a:r>
            <a:endParaRPr sz="1600">
              <a:highlight>
                <a:srgbClr val="FFF2CC"/>
              </a:highlight>
              <a:latin typeface="Livvic"/>
              <a:ea typeface="Livvic"/>
              <a:cs typeface="Livvic"/>
              <a:sym typeface="Livvic"/>
            </a:endParaRPr>
          </a:p>
          <a:p>
            <a:pPr indent="0" lvl="0" marL="0" rtl="0" algn="l">
              <a:spcBef>
                <a:spcPts val="0"/>
              </a:spcBef>
              <a:spcAft>
                <a:spcPts val="0"/>
              </a:spcAft>
              <a:buNone/>
            </a:pPr>
            <a:r>
              <a:rPr lang="en" sz="1600">
                <a:highlight>
                  <a:srgbClr val="FFF2CC"/>
                </a:highlight>
                <a:latin typeface="Livvic"/>
                <a:ea typeface="Livvic"/>
                <a:cs typeface="Livvic"/>
                <a:sym typeface="Livvic"/>
              </a:rPr>
              <a:t>(max 1)</a:t>
            </a:r>
            <a:endParaRPr sz="1600">
              <a:highlight>
                <a:srgbClr val="FFF2CC"/>
              </a:highlight>
              <a:latin typeface="Livvic"/>
              <a:ea typeface="Livvic"/>
              <a:cs typeface="Livvic"/>
              <a:sym typeface="Livvic"/>
            </a:endParaRPr>
          </a:p>
        </p:txBody>
      </p:sp>
      <p:sp>
        <p:nvSpPr>
          <p:cNvPr id="394" name="Google Shape;394;p53"/>
          <p:cNvSpPr txBox="1"/>
          <p:nvPr/>
        </p:nvSpPr>
        <p:spPr>
          <a:xfrm>
            <a:off x="5851825" y="1776200"/>
            <a:ext cx="3445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2CC"/>
                </a:highlight>
                <a:latin typeface="Livvic"/>
                <a:ea typeface="Livvic"/>
                <a:cs typeface="Livvic"/>
                <a:sym typeface="Livvic"/>
              </a:rPr>
              <a:t>Won at least 1 medal in each Apparatus </a:t>
            </a:r>
            <a:endParaRPr sz="1600">
              <a:highlight>
                <a:srgbClr val="FFF2CC"/>
              </a:highlight>
              <a:latin typeface="Livvic"/>
              <a:ea typeface="Livvic"/>
              <a:cs typeface="Livvic"/>
              <a:sym typeface="Livvic"/>
            </a:endParaRPr>
          </a:p>
          <a:p>
            <a:pPr indent="0" lvl="0" marL="0" rtl="0" algn="l">
              <a:spcBef>
                <a:spcPts val="0"/>
              </a:spcBef>
              <a:spcAft>
                <a:spcPts val="0"/>
              </a:spcAft>
              <a:buNone/>
            </a:pPr>
            <a:r>
              <a:rPr lang="en" sz="1600">
                <a:highlight>
                  <a:srgbClr val="FFF2CC"/>
                </a:highlight>
                <a:latin typeface="Livvic"/>
                <a:ea typeface="Livvic"/>
                <a:cs typeface="Livvic"/>
                <a:sym typeface="Livvic"/>
              </a:rPr>
              <a:t>(max 2 per country per apparatus)</a:t>
            </a:r>
            <a:endParaRPr sz="1600">
              <a:highlight>
                <a:srgbClr val="FFF2CC"/>
              </a:highlight>
              <a:latin typeface="Livvic"/>
              <a:ea typeface="Livvic"/>
              <a:cs typeface="Livvic"/>
              <a:sym typeface="Livvic"/>
            </a:endParaRPr>
          </a:p>
        </p:txBody>
      </p:sp>
      <p:pic>
        <p:nvPicPr>
          <p:cNvPr id="395" name="Google Shape;395;p53"/>
          <p:cNvPicPr preferRelativeResize="0"/>
          <p:nvPr/>
        </p:nvPicPr>
        <p:blipFill>
          <a:blip r:embed="rId4">
            <a:alphaModFix/>
          </a:blip>
          <a:stretch>
            <a:fillRect/>
          </a:stretch>
        </p:blipFill>
        <p:spPr>
          <a:xfrm>
            <a:off x="5154950" y="1978250"/>
            <a:ext cx="582300" cy="272975"/>
          </a:xfrm>
          <a:prstGeom prst="rect">
            <a:avLst/>
          </a:prstGeom>
          <a:noFill/>
          <a:ln>
            <a:noFill/>
          </a:ln>
        </p:spPr>
      </p:pic>
      <p:pic>
        <p:nvPicPr>
          <p:cNvPr id="396" name="Google Shape;396;p53"/>
          <p:cNvPicPr preferRelativeResize="0"/>
          <p:nvPr/>
        </p:nvPicPr>
        <p:blipFill>
          <a:blip r:embed="rId5">
            <a:alphaModFix/>
          </a:blip>
          <a:stretch>
            <a:fillRect/>
          </a:stretch>
        </p:blipFill>
        <p:spPr>
          <a:xfrm>
            <a:off x="5154950" y="2976300"/>
            <a:ext cx="582300" cy="258795"/>
          </a:xfrm>
          <a:prstGeom prst="rect">
            <a:avLst/>
          </a:prstGeom>
          <a:noFill/>
          <a:ln>
            <a:noFill/>
          </a:ln>
        </p:spPr>
      </p:pic>
      <p:sp>
        <p:nvSpPr>
          <p:cNvPr id="397" name="Google Shape;397;p53"/>
          <p:cNvSpPr txBox="1"/>
          <p:nvPr/>
        </p:nvSpPr>
        <p:spPr>
          <a:xfrm>
            <a:off x="5948725" y="27992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2CC"/>
                </a:highlight>
                <a:latin typeface="Livvic"/>
                <a:ea typeface="Livvic"/>
                <a:cs typeface="Livvic"/>
                <a:sym typeface="Livvic"/>
              </a:rPr>
              <a:t>Wins almost 2 medals for Individual all around </a:t>
            </a:r>
            <a:endParaRPr sz="1600">
              <a:highlight>
                <a:srgbClr val="FFF2CC"/>
              </a:highlight>
              <a:latin typeface="Livvic"/>
              <a:ea typeface="Livvic"/>
              <a:cs typeface="Livvic"/>
              <a:sym typeface="Livvic"/>
            </a:endParaRPr>
          </a:p>
          <a:p>
            <a:pPr indent="0" lvl="0" marL="0" rtl="0" algn="l">
              <a:spcBef>
                <a:spcPts val="0"/>
              </a:spcBef>
              <a:spcAft>
                <a:spcPts val="0"/>
              </a:spcAft>
              <a:buNone/>
            </a:pPr>
            <a:r>
              <a:rPr lang="en" sz="1600">
                <a:highlight>
                  <a:srgbClr val="FFF2CC"/>
                </a:highlight>
                <a:latin typeface="Livvic"/>
                <a:ea typeface="Livvic"/>
                <a:cs typeface="Livvic"/>
                <a:sym typeface="Livvic"/>
              </a:rPr>
              <a:t> (max 2 per country)</a:t>
            </a:r>
            <a:endParaRPr sz="1600">
              <a:highlight>
                <a:srgbClr val="FFF2CC"/>
              </a:highlight>
              <a:latin typeface="Livvic"/>
              <a:ea typeface="Livvic"/>
              <a:cs typeface="Livvic"/>
              <a:sym typeface="Livvic"/>
            </a:endParaRPr>
          </a:p>
        </p:txBody>
      </p:sp>
      <p:pic>
        <p:nvPicPr>
          <p:cNvPr id="398" name="Google Shape;398;p53"/>
          <p:cNvPicPr preferRelativeResize="0"/>
          <p:nvPr/>
        </p:nvPicPr>
        <p:blipFill>
          <a:blip r:embed="rId6">
            <a:alphaModFix/>
          </a:blip>
          <a:stretch>
            <a:fillRect/>
          </a:stretch>
        </p:blipFill>
        <p:spPr>
          <a:xfrm>
            <a:off x="5154950" y="3890225"/>
            <a:ext cx="597234" cy="241437"/>
          </a:xfrm>
          <a:prstGeom prst="rect">
            <a:avLst/>
          </a:prstGeom>
          <a:noFill/>
          <a:ln>
            <a:noFill/>
          </a:ln>
        </p:spPr>
      </p:pic>
      <p:pic>
        <p:nvPicPr>
          <p:cNvPr id="399" name="Google Shape;399;p53"/>
          <p:cNvPicPr preferRelativeResize="0"/>
          <p:nvPr/>
        </p:nvPicPr>
        <p:blipFill>
          <a:blip r:embed="rId7">
            <a:alphaModFix/>
          </a:blip>
          <a:stretch>
            <a:fillRect/>
          </a:stretch>
        </p:blipFill>
        <p:spPr>
          <a:xfrm>
            <a:off x="1015550" y="1729300"/>
            <a:ext cx="3556450" cy="2665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627525" y="571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05" name="Google Shape;405;p54"/>
          <p:cNvSpPr txBox="1"/>
          <p:nvPr>
            <p:ph idx="4294967295" type="body"/>
          </p:nvPr>
        </p:nvSpPr>
        <p:spPr>
          <a:xfrm>
            <a:off x="464100" y="1244550"/>
            <a:ext cx="8520600" cy="330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The optimal combination consists of high contenders</a:t>
            </a:r>
            <a:endParaRPr b="1" sz="1600"/>
          </a:p>
          <a:p>
            <a:pPr indent="-330200" lvl="1" marL="914400" rtl="0" algn="l">
              <a:spcBef>
                <a:spcPts val="0"/>
              </a:spcBef>
              <a:spcAft>
                <a:spcPts val="0"/>
              </a:spcAft>
              <a:buSzPts val="1600"/>
              <a:buChar char="○"/>
            </a:pPr>
            <a:r>
              <a:rPr lang="en" sz="1600"/>
              <a:t>Simone Biles (7-time Olympic gold medalist, ‘greatest of all time’)</a:t>
            </a:r>
            <a:endParaRPr sz="1600"/>
          </a:p>
          <a:p>
            <a:pPr indent="-330200" lvl="1" marL="914400" rtl="0" algn="l">
              <a:spcBef>
                <a:spcPts val="0"/>
              </a:spcBef>
              <a:spcAft>
                <a:spcPts val="0"/>
              </a:spcAft>
              <a:buSzPts val="1600"/>
              <a:buChar char="○"/>
            </a:pPr>
            <a:r>
              <a:rPr lang="en" sz="1600"/>
              <a:t>Shilese Jones (World Championship gold medalist)</a:t>
            </a:r>
            <a:endParaRPr sz="1600"/>
          </a:p>
          <a:p>
            <a:pPr indent="-330200" lvl="1" marL="914400" rtl="0" algn="l">
              <a:spcBef>
                <a:spcPts val="0"/>
              </a:spcBef>
              <a:spcAft>
                <a:spcPts val="0"/>
              </a:spcAft>
              <a:buSzPts val="1600"/>
              <a:buChar char="○"/>
            </a:pPr>
            <a:r>
              <a:rPr lang="en" sz="1600"/>
              <a:t>Konnor Macclain (rising competitor)</a:t>
            </a:r>
            <a:endParaRPr sz="1600"/>
          </a:p>
          <a:p>
            <a:pPr indent="-330200" lvl="1" marL="914400" rtl="0" algn="l">
              <a:spcBef>
                <a:spcPts val="0"/>
              </a:spcBef>
              <a:spcAft>
                <a:spcPts val="0"/>
              </a:spcAft>
              <a:buSzPts val="1600"/>
              <a:buChar char="○"/>
            </a:pPr>
            <a:r>
              <a:rPr lang="en" sz="1600"/>
              <a:t>Jade Carey (Olympic gold medalist)</a:t>
            </a:r>
            <a:endParaRPr sz="1600"/>
          </a:p>
          <a:p>
            <a:pPr indent="-330200" lvl="0" marL="457200" rtl="0" algn="l">
              <a:spcBef>
                <a:spcPts val="0"/>
              </a:spcBef>
              <a:spcAft>
                <a:spcPts val="0"/>
              </a:spcAft>
              <a:buSzPts val="1600"/>
              <a:buChar char="●"/>
            </a:pPr>
            <a:r>
              <a:rPr b="1" lang="en" sz="1600"/>
              <a:t>8.23/11 (womens) medals seems high</a:t>
            </a:r>
            <a:endParaRPr b="1" sz="1600"/>
          </a:p>
          <a:p>
            <a:pPr indent="-330200" lvl="1" marL="914400" rtl="0" algn="l">
              <a:spcBef>
                <a:spcPts val="0"/>
              </a:spcBef>
              <a:spcAft>
                <a:spcPts val="0"/>
              </a:spcAft>
              <a:buSzPts val="1600"/>
              <a:buChar char="○"/>
            </a:pPr>
            <a:r>
              <a:rPr lang="en" sz="1600"/>
              <a:t>Russia on probation, previously highest medaling country</a:t>
            </a:r>
            <a:endParaRPr sz="1600"/>
          </a:p>
          <a:p>
            <a:pPr indent="-330200" lvl="1" marL="914400" rtl="0" algn="l">
              <a:spcBef>
                <a:spcPts val="0"/>
              </a:spcBef>
              <a:spcAft>
                <a:spcPts val="0"/>
              </a:spcAft>
              <a:buSzPts val="1600"/>
              <a:buChar char="○"/>
            </a:pPr>
            <a:r>
              <a:rPr lang="en" sz="1600"/>
              <a:t>Consistent with how the women’s team has performed recently </a:t>
            </a:r>
            <a:endParaRPr sz="1600"/>
          </a:p>
          <a:p>
            <a:pPr indent="-330200" lvl="0" marL="457200" rtl="0" algn="l">
              <a:spcBef>
                <a:spcPts val="0"/>
              </a:spcBef>
              <a:spcAft>
                <a:spcPts val="0"/>
              </a:spcAft>
              <a:buSzPts val="1600"/>
              <a:buChar char="●"/>
            </a:pPr>
            <a:r>
              <a:rPr b="1" lang="en" sz="1600"/>
              <a:t>2/15 (mens) medals seems low</a:t>
            </a:r>
            <a:endParaRPr b="1" sz="1600"/>
          </a:p>
          <a:p>
            <a:pPr indent="-330200" lvl="1" marL="914400" rtl="0" algn="l">
              <a:spcBef>
                <a:spcPts val="0"/>
              </a:spcBef>
              <a:spcAft>
                <a:spcPts val="0"/>
              </a:spcAft>
              <a:buSzPts val="1600"/>
              <a:buChar char="○"/>
            </a:pPr>
            <a:r>
              <a:rPr lang="en" sz="1600"/>
              <a:t>Historically have won only a handful of medals in the last few decades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nvSpPr>
        <p:spPr>
          <a:xfrm>
            <a:off x="514350" y="345438"/>
            <a:ext cx="39636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4400">
                <a:solidFill>
                  <a:schemeClr val="dk1"/>
                </a:solidFill>
                <a:latin typeface="DM Sans"/>
                <a:ea typeface="DM Sans"/>
                <a:cs typeface="DM Sans"/>
                <a:sym typeface="DM Sans"/>
              </a:rPr>
              <a:t>Agenda</a:t>
            </a:r>
            <a:endParaRPr sz="300">
              <a:solidFill>
                <a:schemeClr val="dk1"/>
              </a:solidFill>
            </a:endParaRPr>
          </a:p>
        </p:txBody>
      </p:sp>
      <p:cxnSp>
        <p:nvCxnSpPr>
          <p:cNvPr id="244" name="Google Shape;244;p37"/>
          <p:cNvCxnSpPr/>
          <p:nvPr/>
        </p:nvCxnSpPr>
        <p:spPr>
          <a:xfrm flipH="1">
            <a:off x="38" y="1206225"/>
            <a:ext cx="6894000" cy="300"/>
          </a:xfrm>
          <a:prstGeom prst="straightConnector1">
            <a:avLst/>
          </a:prstGeom>
          <a:noFill/>
          <a:ln cap="flat" cmpd="sng" w="19050">
            <a:solidFill>
              <a:schemeClr val="dk1"/>
            </a:solidFill>
            <a:prstDash val="solid"/>
            <a:round/>
            <a:headEnd len="sm" w="sm" type="none"/>
            <a:tailEnd len="sm" w="sm" type="none"/>
          </a:ln>
        </p:spPr>
      </p:cxnSp>
      <p:sp>
        <p:nvSpPr>
          <p:cNvPr id="245" name="Google Shape;245;p37"/>
          <p:cNvSpPr txBox="1"/>
          <p:nvPr/>
        </p:nvSpPr>
        <p:spPr>
          <a:xfrm>
            <a:off x="514350" y="1286195"/>
            <a:ext cx="4803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4800" u="none" cap="none" strike="noStrike">
                <a:solidFill>
                  <a:schemeClr val="dk1"/>
                </a:solidFill>
                <a:latin typeface="DM Sans"/>
                <a:ea typeface="DM Sans"/>
                <a:cs typeface="DM Sans"/>
                <a:sym typeface="DM Sans"/>
              </a:rPr>
              <a:t>1</a:t>
            </a:r>
            <a:endParaRPr sz="700">
              <a:solidFill>
                <a:schemeClr val="dk1"/>
              </a:solidFill>
            </a:endParaRPr>
          </a:p>
        </p:txBody>
      </p:sp>
      <p:sp>
        <p:nvSpPr>
          <p:cNvPr id="246" name="Google Shape;246;p37"/>
          <p:cNvSpPr txBox="1"/>
          <p:nvPr/>
        </p:nvSpPr>
        <p:spPr>
          <a:xfrm>
            <a:off x="476250" y="2270127"/>
            <a:ext cx="4803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4800" u="none" cap="none" strike="noStrike">
                <a:solidFill>
                  <a:schemeClr val="dk1"/>
                </a:solidFill>
                <a:latin typeface="DM Sans"/>
                <a:ea typeface="DM Sans"/>
                <a:cs typeface="DM Sans"/>
                <a:sym typeface="DM Sans"/>
              </a:rPr>
              <a:t>2</a:t>
            </a:r>
            <a:endParaRPr sz="700">
              <a:solidFill>
                <a:schemeClr val="dk1"/>
              </a:solidFill>
            </a:endParaRPr>
          </a:p>
        </p:txBody>
      </p:sp>
      <p:sp>
        <p:nvSpPr>
          <p:cNvPr id="247" name="Google Shape;247;p37"/>
          <p:cNvSpPr txBox="1"/>
          <p:nvPr/>
        </p:nvSpPr>
        <p:spPr>
          <a:xfrm>
            <a:off x="476250" y="3254060"/>
            <a:ext cx="4803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4800" u="none" cap="none" strike="noStrike">
                <a:solidFill>
                  <a:schemeClr val="dk1"/>
                </a:solidFill>
                <a:latin typeface="DM Sans"/>
                <a:ea typeface="DM Sans"/>
                <a:cs typeface="DM Sans"/>
                <a:sym typeface="DM Sans"/>
              </a:rPr>
              <a:t>3</a:t>
            </a:r>
            <a:endParaRPr sz="700">
              <a:solidFill>
                <a:schemeClr val="dk1"/>
              </a:solidFill>
            </a:endParaRPr>
          </a:p>
        </p:txBody>
      </p:sp>
      <p:sp>
        <p:nvSpPr>
          <p:cNvPr id="248" name="Google Shape;248;p37"/>
          <p:cNvSpPr txBox="1"/>
          <p:nvPr/>
        </p:nvSpPr>
        <p:spPr>
          <a:xfrm>
            <a:off x="994858" y="2560642"/>
            <a:ext cx="17976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600">
                <a:solidFill>
                  <a:schemeClr val="dk1"/>
                </a:solidFill>
                <a:latin typeface="DM Sans"/>
                <a:ea typeface="DM Sans"/>
                <a:cs typeface="DM Sans"/>
                <a:sym typeface="DM Sans"/>
              </a:rPr>
              <a:t>EDA</a:t>
            </a:r>
            <a:endParaRPr sz="700">
              <a:solidFill>
                <a:schemeClr val="dk1"/>
              </a:solidFill>
            </a:endParaRPr>
          </a:p>
        </p:txBody>
      </p:sp>
      <p:sp>
        <p:nvSpPr>
          <p:cNvPr id="249" name="Google Shape;249;p37"/>
          <p:cNvSpPr txBox="1"/>
          <p:nvPr/>
        </p:nvSpPr>
        <p:spPr>
          <a:xfrm>
            <a:off x="994875" y="3515125"/>
            <a:ext cx="35772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600">
                <a:solidFill>
                  <a:schemeClr val="dk1"/>
                </a:solidFill>
                <a:latin typeface="DM Sans"/>
                <a:ea typeface="DM Sans"/>
                <a:cs typeface="DM Sans"/>
                <a:sym typeface="DM Sans"/>
              </a:rPr>
              <a:t>Modeling &amp; </a:t>
            </a:r>
            <a:r>
              <a:rPr b="1" lang="en" sz="1600">
                <a:solidFill>
                  <a:schemeClr val="dk1"/>
                </a:solidFill>
                <a:latin typeface="DM Sans"/>
                <a:ea typeface="DM Sans"/>
                <a:cs typeface="DM Sans"/>
                <a:sym typeface="DM Sans"/>
              </a:rPr>
              <a:t>Simulation Methods</a:t>
            </a:r>
            <a:endParaRPr sz="700">
              <a:solidFill>
                <a:schemeClr val="dk1"/>
              </a:solidFill>
            </a:endParaRPr>
          </a:p>
        </p:txBody>
      </p:sp>
      <p:cxnSp>
        <p:nvCxnSpPr>
          <p:cNvPr id="250" name="Google Shape;250;p37"/>
          <p:cNvCxnSpPr/>
          <p:nvPr/>
        </p:nvCxnSpPr>
        <p:spPr>
          <a:xfrm rot="10800000">
            <a:off x="38" y="2190188"/>
            <a:ext cx="6894000" cy="1800"/>
          </a:xfrm>
          <a:prstGeom prst="straightConnector1">
            <a:avLst/>
          </a:prstGeom>
          <a:noFill/>
          <a:ln cap="flat" cmpd="sng" w="19050">
            <a:solidFill>
              <a:schemeClr val="dk1"/>
            </a:solidFill>
            <a:prstDash val="solid"/>
            <a:round/>
            <a:headEnd len="sm" w="sm" type="none"/>
            <a:tailEnd len="sm" w="sm" type="none"/>
          </a:ln>
        </p:spPr>
      </p:cxnSp>
      <p:cxnSp>
        <p:nvCxnSpPr>
          <p:cNvPr id="251" name="Google Shape;251;p37"/>
          <p:cNvCxnSpPr/>
          <p:nvPr/>
        </p:nvCxnSpPr>
        <p:spPr>
          <a:xfrm flipH="1">
            <a:off x="88" y="3158800"/>
            <a:ext cx="6912900" cy="5700"/>
          </a:xfrm>
          <a:prstGeom prst="straightConnector1">
            <a:avLst/>
          </a:prstGeom>
          <a:noFill/>
          <a:ln cap="flat" cmpd="sng" w="19050">
            <a:solidFill>
              <a:schemeClr val="dk1"/>
            </a:solidFill>
            <a:prstDash val="solid"/>
            <a:round/>
            <a:headEnd len="sm" w="sm" type="none"/>
            <a:tailEnd len="sm" w="sm" type="none"/>
          </a:ln>
        </p:spPr>
      </p:cxnSp>
      <p:cxnSp>
        <p:nvCxnSpPr>
          <p:cNvPr id="252" name="Google Shape;252;p37"/>
          <p:cNvCxnSpPr/>
          <p:nvPr/>
        </p:nvCxnSpPr>
        <p:spPr>
          <a:xfrm rot="10800000">
            <a:off x="0" y="4110400"/>
            <a:ext cx="6875100" cy="15000"/>
          </a:xfrm>
          <a:prstGeom prst="straightConnector1">
            <a:avLst/>
          </a:prstGeom>
          <a:noFill/>
          <a:ln cap="flat" cmpd="sng" w="19050">
            <a:solidFill>
              <a:schemeClr val="dk1"/>
            </a:solidFill>
            <a:prstDash val="solid"/>
            <a:round/>
            <a:headEnd len="sm" w="sm" type="none"/>
            <a:tailEnd len="sm" w="sm" type="none"/>
          </a:ln>
        </p:spPr>
      </p:cxnSp>
      <p:cxnSp>
        <p:nvCxnSpPr>
          <p:cNvPr id="253" name="Google Shape;253;p37"/>
          <p:cNvCxnSpPr/>
          <p:nvPr/>
        </p:nvCxnSpPr>
        <p:spPr>
          <a:xfrm flipH="1" rot="10800000">
            <a:off x="6905113" y="21599"/>
            <a:ext cx="2400" cy="5100300"/>
          </a:xfrm>
          <a:prstGeom prst="straightConnector1">
            <a:avLst/>
          </a:prstGeom>
          <a:noFill/>
          <a:ln cap="flat" cmpd="sng" w="19050">
            <a:solidFill>
              <a:schemeClr val="dk1"/>
            </a:solidFill>
            <a:prstDash val="solid"/>
            <a:round/>
            <a:headEnd len="sm" w="sm" type="none"/>
            <a:tailEnd len="sm" w="sm" type="none"/>
          </a:ln>
        </p:spPr>
      </p:cxnSp>
      <p:sp>
        <p:nvSpPr>
          <p:cNvPr id="254" name="Google Shape;254;p37"/>
          <p:cNvSpPr txBox="1"/>
          <p:nvPr/>
        </p:nvSpPr>
        <p:spPr>
          <a:xfrm>
            <a:off x="1004350" y="4424050"/>
            <a:ext cx="51417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600">
                <a:solidFill>
                  <a:schemeClr val="dk1"/>
                </a:solidFill>
                <a:latin typeface="DM Sans"/>
                <a:ea typeface="DM Sans"/>
                <a:cs typeface="DM Sans"/>
                <a:sym typeface="DM Sans"/>
              </a:rPr>
              <a:t>Discussion</a:t>
            </a:r>
            <a:r>
              <a:rPr b="1" lang="en" sz="1600">
                <a:solidFill>
                  <a:schemeClr val="dk1"/>
                </a:solidFill>
                <a:latin typeface="DM Sans"/>
                <a:ea typeface="DM Sans"/>
                <a:cs typeface="DM Sans"/>
                <a:sym typeface="DM Sans"/>
              </a:rPr>
              <a:t> &amp; Future Work</a:t>
            </a:r>
            <a:endParaRPr sz="700">
              <a:solidFill>
                <a:schemeClr val="dk1"/>
              </a:solidFill>
            </a:endParaRPr>
          </a:p>
        </p:txBody>
      </p:sp>
      <p:sp>
        <p:nvSpPr>
          <p:cNvPr id="255" name="Google Shape;255;p37"/>
          <p:cNvSpPr txBox="1"/>
          <p:nvPr/>
        </p:nvSpPr>
        <p:spPr>
          <a:xfrm>
            <a:off x="467400" y="4163410"/>
            <a:ext cx="4803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4800">
                <a:solidFill>
                  <a:schemeClr val="dk1"/>
                </a:solidFill>
                <a:latin typeface="DM Sans"/>
                <a:ea typeface="DM Sans"/>
                <a:cs typeface="DM Sans"/>
                <a:sym typeface="DM Sans"/>
              </a:rPr>
              <a:t>4</a:t>
            </a:r>
            <a:endParaRPr sz="700">
              <a:solidFill>
                <a:schemeClr val="dk1"/>
              </a:solidFill>
            </a:endParaRPr>
          </a:p>
        </p:txBody>
      </p:sp>
      <p:sp>
        <p:nvSpPr>
          <p:cNvPr id="256" name="Google Shape;256;p37"/>
          <p:cNvSpPr txBox="1"/>
          <p:nvPr/>
        </p:nvSpPr>
        <p:spPr>
          <a:xfrm>
            <a:off x="947712" y="1543138"/>
            <a:ext cx="48243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600">
                <a:solidFill>
                  <a:schemeClr val="dk1"/>
                </a:solidFill>
                <a:latin typeface="DM Sans"/>
                <a:ea typeface="DM Sans"/>
                <a:cs typeface="DM Sans"/>
                <a:sym typeface="DM Sans"/>
              </a:rPr>
              <a:t>Goals &amp;</a:t>
            </a:r>
            <a:r>
              <a:rPr b="1" lang="en" sz="1600">
                <a:solidFill>
                  <a:schemeClr val="dk1"/>
                </a:solidFill>
                <a:latin typeface="DM Sans"/>
                <a:ea typeface="DM Sans"/>
                <a:cs typeface="DM Sans"/>
                <a:sym typeface="DM Sans"/>
              </a:rPr>
              <a:t> </a:t>
            </a:r>
            <a:r>
              <a:rPr b="1" lang="en" sz="1600">
                <a:solidFill>
                  <a:schemeClr val="dk1"/>
                </a:solidFill>
                <a:latin typeface="DM Sans"/>
                <a:ea typeface="DM Sans"/>
                <a:cs typeface="DM Sans"/>
                <a:sym typeface="DM Sans"/>
              </a:rPr>
              <a:t>Gymnastics Background</a:t>
            </a:r>
            <a:endParaRPr sz="7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720000" y="685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t>
            </a:r>
            <a:endParaRPr/>
          </a:p>
        </p:txBody>
      </p:sp>
      <p:sp>
        <p:nvSpPr>
          <p:cNvPr id="411" name="Google Shape;411;p55"/>
          <p:cNvSpPr txBox="1"/>
          <p:nvPr>
            <p:ph idx="1" type="body"/>
          </p:nvPr>
        </p:nvSpPr>
        <p:spPr>
          <a:xfrm>
            <a:off x="720000" y="1498975"/>
            <a:ext cx="7704000" cy="3099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Can’t account for human behavior such as team dynamics or mental health conditions </a:t>
            </a:r>
            <a:endParaRPr sz="1600"/>
          </a:p>
          <a:p>
            <a:pPr indent="-330200" lvl="0" marL="457200" rtl="0" algn="l">
              <a:lnSpc>
                <a:spcPct val="150000"/>
              </a:lnSpc>
              <a:spcBef>
                <a:spcPts val="0"/>
              </a:spcBef>
              <a:spcAft>
                <a:spcPts val="0"/>
              </a:spcAft>
              <a:buSzPts val="1600"/>
              <a:buChar char="●"/>
            </a:pPr>
            <a:r>
              <a:rPr lang="en" sz="1600"/>
              <a:t>Not able to account for specific rules such as the order a gymnast goes through every apparatus </a:t>
            </a:r>
            <a:endParaRPr sz="1600"/>
          </a:p>
          <a:p>
            <a:pPr indent="-330200" lvl="0" marL="457200" rtl="0" algn="l">
              <a:lnSpc>
                <a:spcPct val="150000"/>
              </a:lnSpc>
              <a:spcBef>
                <a:spcPts val="0"/>
              </a:spcBef>
              <a:spcAft>
                <a:spcPts val="0"/>
              </a:spcAft>
              <a:buSzPts val="1600"/>
              <a:buChar char="●"/>
            </a:pPr>
            <a:r>
              <a:rPr lang="en" sz="1600"/>
              <a:t>The model only works if the athlete is in the dataset</a:t>
            </a:r>
            <a:endParaRPr sz="1600"/>
          </a:p>
          <a:p>
            <a:pPr indent="-330200" lvl="0" marL="457200" rtl="0" algn="l">
              <a:lnSpc>
                <a:spcPct val="150000"/>
              </a:lnSpc>
              <a:spcBef>
                <a:spcPts val="0"/>
              </a:spcBef>
              <a:spcAft>
                <a:spcPts val="0"/>
              </a:spcAft>
              <a:buSzPts val="1600"/>
              <a:buChar char="●"/>
            </a:pPr>
            <a:r>
              <a:rPr lang="en" sz="1600"/>
              <a:t>Model is based on historical data and we made several assumptions  </a:t>
            </a:r>
            <a:endParaRPr sz="1600"/>
          </a:p>
          <a:p>
            <a:pPr indent="0" lvl="0" marL="0" rtl="0" algn="l">
              <a:spcBef>
                <a:spcPts val="0"/>
              </a:spcBef>
              <a:spcAft>
                <a:spcPts val="0"/>
              </a:spcAft>
              <a:buNone/>
            </a:pPr>
            <a:r>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6"/>
          <p:cNvSpPr txBox="1"/>
          <p:nvPr>
            <p:ph type="title"/>
          </p:nvPr>
        </p:nvSpPr>
        <p:spPr>
          <a:xfrm>
            <a:off x="720000" y="609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417" name="Google Shape;417;p56"/>
          <p:cNvSpPr txBox="1"/>
          <p:nvPr>
            <p:ph idx="1" type="body"/>
          </p:nvPr>
        </p:nvSpPr>
        <p:spPr>
          <a:xfrm>
            <a:off x="622150" y="1307699"/>
            <a:ext cx="8070900" cy="3290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Adding a Linear Mixed Model prior to simulating </a:t>
            </a:r>
            <a:endParaRPr b="1" sz="1500"/>
          </a:p>
          <a:p>
            <a:pPr indent="-323850" lvl="1" marL="914400" rtl="0" algn="l">
              <a:spcBef>
                <a:spcPts val="0"/>
              </a:spcBef>
              <a:spcAft>
                <a:spcPts val="0"/>
              </a:spcAft>
              <a:buSzPts val="1500"/>
              <a:buChar char="○"/>
            </a:pPr>
            <a:r>
              <a:rPr lang="en" sz="1500"/>
              <a:t>Sample from a larger distribution of scores</a:t>
            </a:r>
            <a:endParaRPr sz="1500"/>
          </a:p>
          <a:p>
            <a:pPr indent="-323850" lvl="1" marL="914400" rtl="0" algn="l">
              <a:spcBef>
                <a:spcPts val="0"/>
              </a:spcBef>
              <a:spcAft>
                <a:spcPts val="0"/>
              </a:spcAft>
              <a:buSzPts val="1500"/>
              <a:buChar char="○"/>
            </a:pPr>
            <a:r>
              <a:rPr lang="en" sz="1500"/>
              <a:t>Accounts for random and fixed effects </a:t>
            </a:r>
            <a:endParaRPr sz="1500"/>
          </a:p>
          <a:p>
            <a:pPr indent="-323850" lvl="1" marL="914400" rtl="0" algn="l">
              <a:spcBef>
                <a:spcPts val="0"/>
              </a:spcBef>
              <a:spcAft>
                <a:spcPts val="0"/>
              </a:spcAft>
              <a:buSzPts val="1500"/>
              <a:buChar char="○"/>
            </a:pPr>
            <a:r>
              <a:rPr lang="en" sz="1500"/>
              <a:t>Expect predicted medal counts to decrease with this implementation</a:t>
            </a:r>
            <a:endParaRPr sz="1500"/>
          </a:p>
          <a:p>
            <a:pPr indent="-323850" lvl="0" marL="457200" rtl="0" algn="l">
              <a:spcBef>
                <a:spcPts val="0"/>
              </a:spcBef>
              <a:spcAft>
                <a:spcPts val="0"/>
              </a:spcAft>
              <a:buSzPts val="1500"/>
              <a:buChar char="●"/>
            </a:pPr>
            <a:r>
              <a:rPr b="1" lang="en" sz="1500"/>
              <a:t>Incorporate tie breakers </a:t>
            </a:r>
            <a:endParaRPr b="1" sz="1500"/>
          </a:p>
          <a:p>
            <a:pPr indent="-323850" lvl="0" marL="457200" rtl="0" algn="l">
              <a:spcBef>
                <a:spcPts val="0"/>
              </a:spcBef>
              <a:spcAft>
                <a:spcPts val="0"/>
              </a:spcAft>
              <a:buSzPts val="1500"/>
              <a:buChar char="●"/>
            </a:pPr>
            <a:r>
              <a:rPr b="1" lang="en" sz="1500"/>
              <a:t>Redefining what “successful” means</a:t>
            </a:r>
            <a:endParaRPr b="1" sz="1500"/>
          </a:p>
          <a:p>
            <a:pPr indent="-323850" lvl="1" marL="914400" rtl="0" algn="l">
              <a:spcBef>
                <a:spcPts val="0"/>
              </a:spcBef>
              <a:spcAft>
                <a:spcPts val="0"/>
              </a:spcAft>
              <a:buSzPts val="1500"/>
              <a:buChar char="○"/>
            </a:pPr>
            <a:r>
              <a:rPr lang="en" sz="1500"/>
              <a:t>Weighted medal count</a:t>
            </a:r>
            <a:endParaRPr sz="1500"/>
          </a:p>
          <a:p>
            <a:pPr indent="-323850" lvl="2" marL="1371600" rtl="0" algn="l">
              <a:spcBef>
                <a:spcPts val="0"/>
              </a:spcBef>
              <a:spcAft>
                <a:spcPts val="0"/>
              </a:spcAft>
              <a:buSzPts val="1500"/>
              <a:buChar char="■"/>
            </a:pPr>
            <a:r>
              <a:rPr lang="en" sz="1500"/>
              <a:t>More weightage to gold medals </a:t>
            </a:r>
            <a:endParaRPr sz="1500"/>
          </a:p>
          <a:p>
            <a:pPr indent="-323850" lvl="1" marL="914400" rtl="0" algn="l">
              <a:spcBef>
                <a:spcPts val="0"/>
              </a:spcBef>
              <a:spcAft>
                <a:spcPts val="0"/>
              </a:spcAft>
              <a:buSzPts val="1500"/>
              <a:buChar char="○"/>
            </a:pPr>
            <a:r>
              <a:rPr lang="en" sz="1500"/>
              <a:t>Picking from the combinations that placed in team all around </a:t>
            </a:r>
            <a:endParaRPr sz="1500"/>
          </a:p>
          <a:p>
            <a:pPr indent="-323850" lvl="0" marL="457200" rtl="0" algn="l">
              <a:spcBef>
                <a:spcPts val="0"/>
              </a:spcBef>
              <a:spcAft>
                <a:spcPts val="0"/>
              </a:spcAft>
              <a:buSzPts val="1500"/>
              <a:buChar char="●"/>
            </a:pPr>
            <a:r>
              <a:rPr b="1" lang="en" sz="1500"/>
              <a:t>Testing the model accuracy</a:t>
            </a:r>
            <a:endParaRPr b="1" sz="1500"/>
          </a:p>
          <a:p>
            <a:pPr indent="-323850" lvl="1" marL="914400" rtl="0" algn="l">
              <a:spcBef>
                <a:spcPts val="0"/>
              </a:spcBef>
              <a:spcAft>
                <a:spcPts val="0"/>
              </a:spcAft>
              <a:buSzPts val="1500"/>
              <a:buChar char="○"/>
            </a:pPr>
            <a:r>
              <a:rPr lang="en" sz="1500"/>
              <a:t>Comparing predicted medal counts on an the 2017-2021 dataset to the USA’s actual performance at Tokyo</a:t>
            </a:r>
            <a:endParaRPr sz="1500"/>
          </a:p>
          <a:p>
            <a:pPr indent="0" lvl="0" marL="0" rtl="0" algn="l">
              <a:spcBef>
                <a:spcPts val="1200"/>
              </a:spcBef>
              <a:spcAft>
                <a:spcPts val="0"/>
              </a:spcAft>
              <a:buNone/>
            </a:pPr>
            <a:r>
              <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7"/>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t>
            </a:r>
            <a:endParaRPr/>
          </a:p>
        </p:txBody>
      </p:sp>
      <p:sp>
        <p:nvSpPr>
          <p:cNvPr id="423" name="Google Shape;423;p57"/>
          <p:cNvSpPr txBox="1"/>
          <p:nvPr>
            <p:ph idx="1" type="body"/>
          </p:nvPr>
        </p:nvSpPr>
        <p:spPr>
          <a:xfrm>
            <a:off x="720000" y="730975"/>
            <a:ext cx="7977300" cy="388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3 events</a:t>
            </a:r>
            <a:endParaRPr b="1" sz="1600"/>
          </a:p>
          <a:p>
            <a:pPr indent="-330200" lvl="1" marL="914400" rtl="0" algn="l">
              <a:spcBef>
                <a:spcPts val="0"/>
              </a:spcBef>
              <a:spcAft>
                <a:spcPts val="0"/>
              </a:spcAft>
              <a:buSzPts val="1600"/>
              <a:buChar char="○"/>
            </a:pPr>
            <a:r>
              <a:rPr lang="en" sz="1600"/>
              <a:t>Individual apparatus </a:t>
            </a:r>
            <a:endParaRPr sz="1600"/>
          </a:p>
          <a:p>
            <a:pPr indent="-330200" lvl="1" marL="914400" rtl="0" algn="l">
              <a:spcBef>
                <a:spcPts val="0"/>
              </a:spcBef>
              <a:spcAft>
                <a:spcPts val="0"/>
              </a:spcAft>
              <a:buSzPts val="1600"/>
              <a:buChar char="○"/>
            </a:pPr>
            <a:r>
              <a:rPr lang="en" sz="1600"/>
              <a:t>Individual all around </a:t>
            </a:r>
            <a:endParaRPr sz="1600"/>
          </a:p>
          <a:p>
            <a:pPr indent="-330200" lvl="1" marL="914400" rtl="0" algn="l">
              <a:spcBef>
                <a:spcPts val="0"/>
              </a:spcBef>
              <a:spcAft>
                <a:spcPts val="0"/>
              </a:spcAft>
              <a:buSzPts val="1600"/>
              <a:buChar char="○"/>
            </a:pPr>
            <a:r>
              <a:rPr lang="en" sz="1600"/>
              <a:t>Team all around </a:t>
            </a:r>
            <a:endParaRPr sz="1600"/>
          </a:p>
          <a:p>
            <a:pPr indent="-330200" lvl="0" marL="457200" rtl="0" algn="l">
              <a:spcBef>
                <a:spcPts val="0"/>
              </a:spcBef>
              <a:spcAft>
                <a:spcPts val="0"/>
              </a:spcAft>
              <a:buSzPts val="1600"/>
              <a:buChar char="●"/>
            </a:pPr>
            <a:r>
              <a:rPr b="1" lang="en" sz="1600"/>
              <a:t>USA women can win a max of 11 medals </a:t>
            </a:r>
            <a:endParaRPr b="1" sz="1600"/>
          </a:p>
          <a:p>
            <a:pPr indent="-330200" lvl="0" marL="457200" rtl="0" algn="l">
              <a:spcBef>
                <a:spcPts val="0"/>
              </a:spcBef>
              <a:spcAft>
                <a:spcPts val="0"/>
              </a:spcAft>
              <a:buSzPts val="1600"/>
              <a:buChar char="●"/>
            </a:pPr>
            <a:r>
              <a:rPr b="1" lang="en" sz="1600"/>
              <a:t>USA Men can win a max of 15 medals </a:t>
            </a:r>
            <a:endParaRPr b="1" sz="1600"/>
          </a:p>
          <a:p>
            <a:pPr indent="-330200" lvl="0" marL="457200" rtl="0" algn="l">
              <a:spcBef>
                <a:spcPts val="0"/>
              </a:spcBef>
              <a:spcAft>
                <a:spcPts val="0"/>
              </a:spcAft>
              <a:buSzPts val="1600"/>
              <a:buChar char="●"/>
            </a:pPr>
            <a:r>
              <a:rPr b="1" lang="en" sz="1600"/>
              <a:t>Averaged medal count over 100 rounds of simulation</a:t>
            </a:r>
            <a:endParaRPr b="1" sz="1600"/>
          </a:p>
          <a:p>
            <a:pPr indent="-330200" lvl="0" marL="457200" rtl="0" algn="l">
              <a:spcBef>
                <a:spcPts val="0"/>
              </a:spcBef>
              <a:spcAft>
                <a:spcPts val="0"/>
              </a:spcAft>
              <a:buSzPts val="1600"/>
              <a:buChar char="●"/>
            </a:pPr>
            <a:r>
              <a:rPr b="1" lang="en" sz="1600"/>
              <a:t>Optimal women’s team: </a:t>
            </a:r>
            <a:endParaRPr b="1" sz="1600"/>
          </a:p>
          <a:p>
            <a:pPr indent="-330200" lvl="1" marL="914400" rtl="0" algn="l">
              <a:spcBef>
                <a:spcPts val="0"/>
              </a:spcBef>
              <a:spcAft>
                <a:spcPts val="0"/>
              </a:spcAft>
              <a:buSzPts val="1600"/>
              <a:buChar char="○"/>
            </a:pPr>
            <a:r>
              <a:rPr lang="en" sz="1600"/>
              <a:t>Simone Biles, Shilese Jones, Jade Carey, Konnor Macclain</a:t>
            </a:r>
            <a:endParaRPr sz="1600"/>
          </a:p>
          <a:p>
            <a:pPr indent="-330200" lvl="0" marL="457200" rtl="0" algn="l">
              <a:spcBef>
                <a:spcPts val="0"/>
              </a:spcBef>
              <a:spcAft>
                <a:spcPts val="0"/>
              </a:spcAft>
              <a:buSzPts val="1600"/>
              <a:buChar char="●"/>
            </a:pPr>
            <a:r>
              <a:rPr b="1" lang="en" sz="1600"/>
              <a:t>Best men’s team so far:</a:t>
            </a:r>
            <a:endParaRPr b="1" sz="1600"/>
          </a:p>
          <a:p>
            <a:pPr indent="-330200" lvl="1" marL="914400" rtl="0" algn="l">
              <a:spcBef>
                <a:spcPts val="0"/>
              </a:spcBef>
              <a:spcAft>
                <a:spcPts val="0"/>
              </a:spcAft>
              <a:buSzPts val="1600"/>
              <a:buChar char="○"/>
            </a:pPr>
            <a:r>
              <a:rPr lang="en" sz="1600"/>
              <a:t>Shane Wiskus, Paul Juda, Yul Maldauer, Frederick Richard</a:t>
            </a:r>
            <a:endParaRPr sz="1600"/>
          </a:p>
          <a:p>
            <a:pPr indent="-330200" lvl="0" marL="457200" rtl="0" algn="l">
              <a:spcBef>
                <a:spcPts val="0"/>
              </a:spcBef>
              <a:spcAft>
                <a:spcPts val="0"/>
              </a:spcAft>
              <a:buSzPts val="1600"/>
              <a:buChar char="●"/>
            </a:pPr>
            <a:r>
              <a:rPr b="1" lang="en" sz="1600"/>
              <a:t>Future work to improve model complexity </a:t>
            </a:r>
            <a:endParaRPr b="1"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ph type="title"/>
          </p:nvPr>
        </p:nvSpPr>
        <p:spPr>
          <a:xfrm>
            <a:off x="1988400" y="1121113"/>
            <a:ext cx="5167200" cy="5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 </a:t>
            </a:r>
            <a:endParaRPr/>
          </a:p>
        </p:txBody>
      </p:sp>
      <p:pic>
        <p:nvPicPr>
          <p:cNvPr id="429" name="Google Shape;429;p58"/>
          <p:cNvPicPr preferRelativeResize="0"/>
          <p:nvPr/>
        </p:nvPicPr>
        <p:blipFill>
          <a:blip r:embed="rId3">
            <a:alphaModFix/>
          </a:blip>
          <a:stretch>
            <a:fillRect/>
          </a:stretch>
        </p:blipFill>
        <p:spPr>
          <a:xfrm>
            <a:off x="3586650" y="2051719"/>
            <a:ext cx="1970675" cy="197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References </a:t>
            </a:r>
            <a:endParaRPr u="sng"/>
          </a:p>
        </p:txBody>
      </p:sp>
      <p:sp>
        <p:nvSpPr>
          <p:cNvPr id="435" name="Google Shape;435;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s://www.usatoday.com/story/sports/olympics/2023/10/08/simone-biles-at-2023-gymnastics-world-championships-live-updates/71099947007/#:~:text=Simone%20Biles%20finishes%20with%20four%20golds%20at%202023%20Gymnastics%20World%20Championships&amp;text=ANTWERP%2C%20Belgium%20%E2%80%94%20Five%20medals%2C,Biles%20can%20pull%20that%20off</a:t>
            </a:r>
            <a:r>
              <a:rPr lang="en"/>
              <a:t>.</a:t>
            </a:r>
            <a:endParaRPr/>
          </a:p>
          <a:p>
            <a:pPr indent="0" lvl="0" marL="0" rtl="0" algn="l">
              <a:spcBef>
                <a:spcPts val="1200"/>
              </a:spcBef>
              <a:spcAft>
                <a:spcPts val="0"/>
              </a:spcAft>
              <a:buNone/>
            </a:pPr>
            <a:r>
              <a:rPr lang="en" u="sng">
                <a:solidFill>
                  <a:schemeClr val="hlink"/>
                </a:solidFill>
                <a:hlinkClick r:id="rId4"/>
              </a:rPr>
              <a:t>https://en.wikipedia.org/wiki/Gymnastics_at_the_2024_Summer_Olympics_%E2%80%93_Qualification</a:t>
            </a:r>
            <a:r>
              <a:rPr lang="en"/>
              <a:t> </a:t>
            </a:r>
            <a:endParaRPr/>
          </a:p>
          <a:p>
            <a:pPr indent="0" lvl="0" marL="0" rtl="0" algn="l">
              <a:spcBef>
                <a:spcPts val="1200"/>
              </a:spcBef>
              <a:spcAft>
                <a:spcPts val="0"/>
              </a:spcAft>
              <a:buNone/>
            </a:pPr>
            <a:r>
              <a:rPr lang="en" u="sng">
                <a:solidFill>
                  <a:schemeClr val="hlink"/>
                </a:solidFill>
                <a:hlinkClick r:id="rId5"/>
              </a:rPr>
              <a:t>https://olympics.com/en/olympic-games/tokyo-2020/results/artistic-gymnastics/men-s-vault</a:t>
            </a:r>
            <a:r>
              <a:rPr lang="en"/>
              <a:t> </a:t>
            </a:r>
            <a:endParaRPr/>
          </a:p>
          <a:p>
            <a:pPr indent="0" lvl="0" marL="0" rtl="0" algn="l">
              <a:spcBef>
                <a:spcPts val="1200"/>
              </a:spcBef>
              <a:spcAft>
                <a:spcPts val="0"/>
              </a:spcAft>
              <a:buNone/>
            </a:pPr>
            <a:r>
              <a:rPr lang="en" u="sng">
                <a:solidFill>
                  <a:schemeClr val="hlink"/>
                </a:solidFill>
                <a:hlinkClick r:id="rId6"/>
              </a:rPr>
              <a:t>https://en.wikipedia.org/wiki/List_of_Olympic_medalists_in_gymnastics_(women)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720000" y="538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u="sng">
                <a:latin typeface="Barlow"/>
                <a:ea typeface="Barlow"/>
                <a:cs typeface="Barlow"/>
                <a:sym typeface="Barlow"/>
              </a:rPr>
              <a:t>Background</a:t>
            </a:r>
            <a:endParaRPr sz="4300" u="sng">
              <a:latin typeface="Barlow"/>
              <a:ea typeface="Barlow"/>
              <a:cs typeface="Barlow"/>
              <a:sym typeface="Barlow"/>
            </a:endParaRPr>
          </a:p>
          <a:p>
            <a:pPr indent="0" lvl="0" marL="0" rtl="0" algn="l">
              <a:spcBef>
                <a:spcPts val="0"/>
              </a:spcBef>
              <a:spcAft>
                <a:spcPts val="0"/>
              </a:spcAft>
              <a:buNone/>
            </a:pPr>
            <a:r>
              <a:t/>
            </a:r>
            <a:endParaRPr u="sng"/>
          </a:p>
        </p:txBody>
      </p:sp>
      <p:sp>
        <p:nvSpPr>
          <p:cNvPr id="262" name="Google Shape;262;p38"/>
          <p:cNvSpPr txBox="1"/>
          <p:nvPr>
            <p:ph idx="4294967295" type="body"/>
          </p:nvPr>
        </p:nvSpPr>
        <p:spPr>
          <a:xfrm>
            <a:off x="623400" y="1541150"/>
            <a:ext cx="8520600" cy="341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b="1" lang="en" sz="1500"/>
              <a:t>Data Challenge </a:t>
            </a:r>
            <a:r>
              <a:rPr b="1" lang="en" sz="1500"/>
              <a:t>Goal:</a:t>
            </a:r>
            <a:endParaRPr b="1" sz="1500"/>
          </a:p>
          <a:p>
            <a:pPr indent="-323850" lvl="1" marL="914400" rtl="0" algn="l">
              <a:lnSpc>
                <a:spcPct val="100000"/>
              </a:lnSpc>
              <a:spcBef>
                <a:spcPts val="1000"/>
              </a:spcBef>
              <a:spcAft>
                <a:spcPts val="0"/>
              </a:spcAft>
              <a:buSzPts val="1500"/>
              <a:buFont typeface="Roboto Condensed Light"/>
              <a:buChar char="○"/>
            </a:pPr>
            <a:r>
              <a:rPr lang="en" sz="1500"/>
              <a:t>Determining the most successful combination of 5 male and 5 female USA gymnasts at  the Paris Olympics</a:t>
            </a:r>
            <a:endParaRPr sz="1500"/>
          </a:p>
          <a:p>
            <a:pPr indent="-323850" lvl="1" marL="914400" rtl="0" algn="l">
              <a:lnSpc>
                <a:spcPct val="100000"/>
              </a:lnSpc>
              <a:spcBef>
                <a:spcPts val="1000"/>
              </a:spcBef>
              <a:spcAft>
                <a:spcPts val="0"/>
              </a:spcAft>
              <a:buSzPts val="1500"/>
              <a:buFont typeface="Roboto Condensed Light"/>
              <a:buChar char="○"/>
            </a:pPr>
            <a:r>
              <a:rPr lang="en" sz="1500"/>
              <a:t>‘Success’ </a:t>
            </a:r>
            <a:r>
              <a:rPr lang="en" sz="1500"/>
              <a:t>- the highest number of medals</a:t>
            </a:r>
            <a:endParaRPr sz="1500"/>
          </a:p>
          <a:p>
            <a:pPr indent="-323850" lvl="0" marL="457200" rtl="0" algn="l">
              <a:lnSpc>
                <a:spcPct val="100000"/>
              </a:lnSpc>
              <a:spcBef>
                <a:spcPts val="1000"/>
              </a:spcBef>
              <a:spcAft>
                <a:spcPts val="0"/>
              </a:spcAft>
              <a:buSzPts val="1500"/>
              <a:buChar char="●"/>
            </a:pPr>
            <a:r>
              <a:rPr b="1" lang="en" sz="1500"/>
              <a:t>Research Goals:</a:t>
            </a:r>
            <a:endParaRPr b="1" sz="1500"/>
          </a:p>
          <a:p>
            <a:pPr indent="-323850" lvl="1" marL="914400" rtl="0" algn="l">
              <a:lnSpc>
                <a:spcPct val="100000"/>
              </a:lnSpc>
              <a:spcBef>
                <a:spcPts val="1000"/>
              </a:spcBef>
              <a:spcAft>
                <a:spcPts val="0"/>
              </a:spcAft>
              <a:buSzPts val="1500"/>
              <a:buFont typeface="Roboto Condensed Light"/>
              <a:buChar char="○"/>
            </a:pPr>
            <a:r>
              <a:rPr lang="en" sz="1500"/>
              <a:t>Exploring the relationship between different apparatuses</a:t>
            </a:r>
            <a:endParaRPr sz="1500"/>
          </a:p>
          <a:p>
            <a:pPr indent="-323850" lvl="1" marL="914400" rtl="0" algn="l">
              <a:lnSpc>
                <a:spcPct val="100000"/>
              </a:lnSpc>
              <a:spcBef>
                <a:spcPts val="1000"/>
              </a:spcBef>
              <a:spcAft>
                <a:spcPts val="0"/>
              </a:spcAft>
              <a:buSzPts val="1500"/>
              <a:buFont typeface="Roboto Condensed Light"/>
              <a:buChar char="○"/>
            </a:pPr>
            <a:r>
              <a:rPr lang="en" sz="1500"/>
              <a:t>Creating an analytical model to generate medal outcomes for all competition events</a:t>
            </a:r>
            <a:endParaRPr sz="1500"/>
          </a:p>
          <a:p>
            <a:pPr indent="-323850" lvl="1" marL="914400" rtl="0" algn="l">
              <a:lnSpc>
                <a:spcPct val="100000"/>
              </a:lnSpc>
              <a:spcBef>
                <a:spcPts val="1000"/>
              </a:spcBef>
              <a:spcAft>
                <a:spcPts val="0"/>
              </a:spcAft>
              <a:buSzPts val="1500"/>
              <a:buFont typeface="Roboto Condensed Light"/>
              <a:buChar char="○"/>
            </a:pPr>
            <a:r>
              <a:rPr lang="en" sz="1500"/>
              <a:t>Determine the optimal team combinations</a:t>
            </a:r>
            <a:endParaRPr sz="1500"/>
          </a:p>
          <a:p>
            <a:pPr indent="0" lvl="0" marL="0" rtl="0" algn="l">
              <a:lnSpc>
                <a:spcPct val="100000"/>
              </a:lnSpc>
              <a:spcBef>
                <a:spcPts val="1000"/>
              </a:spcBef>
              <a:spcAft>
                <a:spcPts val="10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879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Artistic Gymnastics Briefing</a:t>
            </a:r>
            <a:endParaRPr u="sng"/>
          </a:p>
        </p:txBody>
      </p:sp>
      <p:sp>
        <p:nvSpPr>
          <p:cNvPr id="268" name="Google Shape;268;p39"/>
          <p:cNvSpPr txBox="1"/>
          <p:nvPr/>
        </p:nvSpPr>
        <p:spPr>
          <a:xfrm>
            <a:off x="311700" y="1113950"/>
            <a:ext cx="6131400" cy="3738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Summer Olympic sport</a:t>
            </a:r>
            <a:endParaRPr sz="1500">
              <a:solidFill>
                <a:schemeClr val="dk1"/>
              </a:solidFill>
              <a:latin typeface="Livvic"/>
              <a:ea typeface="Livvic"/>
              <a:cs typeface="Livvic"/>
              <a:sym typeface="Livvic"/>
            </a:endParaRPr>
          </a:p>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One Olympic cycle lasts for 4 years</a:t>
            </a:r>
            <a:endParaRPr sz="1500">
              <a:solidFill>
                <a:schemeClr val="dk1"/>
              </a:solidFill>
              <a:latin typeface="Livvic"/>
              <a:ea typeface="Livvic"/>
              <a:cs typeface="Livvic"/>
              <a:sym typeface="Livvic"/>
            </a:endParaRPr>
          </a:p>
          <a:p>
            <a:pPr indent="-323850" lvl="1" marL="9144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Qualifying World Championships in 2022 &amp; 2023</a:t>
            </a:r>
            <a:endParaRPr sz="1500">
              <a:solidFill>
                <a:schemeClr val="dk1"/>
              </a:solidFill>
              <a:latin typeface="Livvic"/>
              <a:ea typeface="Livvic"/>
              <a:cs typeface="Livvic"/>
              <a:sym typeface="Livvic"/>
            </a:endParaRPr>
          </a:p>
          <a:p>
            <a:pPr indent="-323850" lvl="2" marL="13716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determine the 12 teams </a:t>
            </a:r>
            <a:endParaRPr sz="1500">
              <a:solidFill>
                <a:schemeClr val="dk1"/>
              </a:solidFill>
              <a:latin typeface="Livvic"/>
              <a:ea typeface="Livvic"/>
              <a:cs typeface="Livvic"/>
              <a:sym typeface="Livvic"/>
            </a:endParaRPr>
          </a:p>
          <a:p>
            <a:pPr indent="-323850" lvl="1" marL="9144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Domestic and international competitions  </a:t>
            </a:r>
            <a:endParaRPr sz="1500">
              <a:solidFill>
                <a:schemeClr val="dk1"/>
              </a:solidFill>
              <a:latin typeface="Livvic"/>
              <a:ea typeface="Livvic"/>
              <a:cs typeface="Livvic"/>
              <a:sym typeface="Livvic"/>
            </a:endParaRPr>
          </a:p>
          <a:p>
            <a:pPr indent="-323850" lvl="0" marL="457200" rtl="0" algn="l">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Tokyo Olympics Results (2021): </a:t>
            </a:r>
            <a:endParaRPr b="1" sz="1500">
              <a:solidFill>
                <a:schemeClr val="dk1"/>
              </a:solidFill>
              <a:latin typeface="Livvic"/>
              <a:ea typeface="Livvic"/>
              <a:cs typeface="Livvic"/>
              <a:sym typeface="Livvic"/>
            </a:endParaRPr>
          </a:p>
          <a:p>
            <a:pPr indent="-323850" lvl="1" marL="914400" rtl="0" algn="l">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Men’s team ranked 5th </a:t>
            </a:r>
            <a:endParaRPr b="1" sz="1500">
              <a:solidFill>
                <a:schemeClr val="dk1"/>
              </a:solidFill>
              <a:latin typeface="Livvic"/>
              <a:ea typeface="Livvic"/>
              <a:cs typeface="Livvic"/>
              <a:sym typeface="Livvic"/>
            </a:endParaRPr>
          </a:p>
          <a:p>
            <a:pPr indent="-323850" lvl="2" marL="13716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 0 medals overall</a:t>
            </a:r>
            <a:endParaRPr sz="1500">
              <a:solidFill>
                <a:schemeClr val="dk1"/>
              </a:solidFill>
              <a:latin typeface="Livvic"/>
              <a:ea typeface="Livvic"/>
              <a:cs typeface="Livvic"/>
              <a:sym typeface="Livvic"/>
            </a:endParaRPr>
          </a:p>
          <a:p>
            <a:pPr indent="-323850" lvl="1" marL="914400" rtl="0" algn="l">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Women’s team ranked 2nd</a:t>
            </a:r>
            <a:r>
              <a:rPr lang="en" sz="1500">
                <a:solidFill>
                  <a:schemeClr val="dk1"/>
                </a:solidFill>
                <a:latin typeface="Livvic"/>
                <a:ea typeface="Livvic"/>
                <a:cs typeface="Livvic"/>
                <a:sym typeface="Livvic"/>
              </a:rPr>
              <a:t> </a:t>
            </a:r>
            <a:endParaRPr sz="1500">
              <a:solidFill>
                <a:schemeClr val="dk1"/>
              </a:solidFill>
              <a:latin typeface="Livvic"/>
              <a:ea typeface="Livvic"/>
              <a:cs typeface="Livvic"/>
              <a:sym typeface="Livvic"/>
            </a:endParaRPr>
          </a:p>
          <a:p>
            <a:pPr indent="-323850" lvl="2" marL="13716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6 medals overall</a:t>
            </a:r>
            <a:endParaRPr sz="1500">
              <a:solidFill>
                <a:schemeClr val="dk1"/>
              </a:solidFill>
              <a:latin typeface="Livvic"/>
              <a:ea typeface="Livvic"/>
              <a:cs typeface="Livvic"/>
              <a:sym typeface="Livvic"/>
            </a:endParaRPr>
          </a:p>
          <a:p>
            <a:pPr indent="-323850" lvl="0" marL="457200" rtl="0" algn="l">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Team USA medal history:</a:t>
            </a:r>
            <a:r>
              <a:rPr lang="en" sz="1500">
                <a:solidFill>
                  <a:schemeClr val="dk1"/>
                </a:solidFill>
                <a:latin typeface="Livvic"/>
                <a:ea typeface="Livvic"/>
                <a:cs typeface="Livvic"/>
                <a:sym typeface="Livvic"/>
              </a:rPr>
              <a:t> </a:t>
            </a:r>
            <a:endParaRPr sz="1500">
              <a:solidFill>
                <a:schemeClr val="dk1"/>
              </a:solidFill>
              <a:latin typeface="Livvic"/>
              <a:ea typeface="Livvic"/>
              <a:cs typeface="Livvic"/>
              <a:sym typeface="Livvic"/>
            </a:endParaRPr>
          </a:p>
          <a:p>
            <a:pPr indent="-323850" lvl="1" marL="9144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Womens: 54 medals from 19 appearances  </a:t>
            </a:r>
            <a:endParaRPr sz="1500">
              <a:solidFill>
                <a:schemeClr val="dk1"/>
              </a:solidFill>
              <a:latin typeface="Livvic"/>
              <a:ea typeface="Livvic"/>
              <a:cs typeface="Livvic"/>
              <a:sym typeface="Livvic"/>
            </a:endParaRPr>
          </a:p>
          <a:p>
            <a:pPr indent="-323850" lvl="1" marL="9144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Mens: 46 medals from 21 appearances </a:t>
            </a:r>
            <a:endParaRPr sz="1500">
              <a:solidFill>
                <a:schemeClr val="dk1"/>
              </a:solidFill>
              <a:latin typeface="Livvic"/>
              <a:ea typeface="Livvic"/>
              <a:cs typeface="Livvic"/>
              <a:sym typeface="Livvic"/>
            </a:endParaRPr>
          </a:p>
          <a:p>
            <a:pPr indent="-323850" lvl="0" marL="457200" rtl="0" algn="l">
              <a:spcBef>
                <a:spcPts val="0"/>
              </a:spcBef>
              <a:spcAft>
                <a:spcPts val="0"/>
              </a:spcAft>
              <a:buClr>
                <a:schemeClr val="dk1"/>
              </a:buClr>
              <a:buSzPts val="1500"/>
              <a:buFont typeface="Livvic"/>
              <a:buChar char="●"/>
            </a:pPr>
            <a:r>
              <a:rPr b="1" lang="en" sz="1500">
                <a:solidFill>
                  <a:schemeClr val="dk1"/>
                </a:solidFill>
                <a:latin typeface="Livvic"/>
                <a:ea typeface="Livvic"/>
                <a:cs typeface="Livvic"/>
                <a:sym typeface="Livvic"/>
              </a:rPr>
              <a:t>Simone Biles is currently the #1 female gymnast</a:t>
            </a:r>
            <a:endParaRPr b="1" sz="1500">
              <a:solidFill>
                <a:schemeClr val="dk1"/>
              </a:solidFill>
              <a:latin typeface="Livvic"/>
              <a:ea typeface="Livvic"/>
              <a:cs typeface="Livvic"/>
              <a:sym typeface="Livvic"/>
            </a:endParaRPr>
          </a:p>
          <a:p>
            <a:pPr indent="-323850" lvl="1" marL="9144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Won 4 gold m</a:t>
            </a:r>
            <a:r>
              <a:rPr lang="en" sz="1500">
                <a:solidFill>
                  <a:schemeClr val="dk1"/>
                </a:solidFill>
                <a:latin typeface="Livvic"/>
                <a:ea typeface="Livvic"/>
                <a:cs typeface="Livvic"/>
                <a:sym typeface="Livvic"/>
              </a:rPr>
              <a:t>edals</a:t>
            </a:r>
            <a:r>
              <a:rPr lang="en" sz="1500">
                <a:solidFill>
                  <a:schemeClr val="dk1"/>
                </a:solidFill>
                <a:latin typeface="Livvic"/>
                <a:ea typeface="Livvic"/>
                <a:cs typeface="Livvic"/>
                <a:sym typeface="Livvic"/>
              </a:rPr>
              <a:t> at the 2023 World Championships</a:t>
            </a:r>
            <a:endParaRPr sz="1500">
              <a:solidFill>
                <a:schemeClr val="dk1"/>
              </a:solidFill>
              <a:latin typeface="Livvic"/>
              <a:ea typeface="Livvic"/>
              <a:cs typeface="Livvic"/>
              <a:sym typeface="Livvic"/>
            </a:endParaRPr>
          </a:p>
        </p:txBody>
      </p:sp>
      <p:pic>
        <p:nvPicPr>
          <p:cNvPr id="269" name="Google Shape;269;p39"/>
          <p:cNvPicPr preferRelativeResize="0"/>
          <p:nvPr/>
        </p:nvPicPr>
        <p:blipFill>
          <a:blip r:embed="rId3">
            <a:alphaModFix/>
          </a:blip>
          <a:stretch>
            <a:fillRect/>
          </a:stretch>
        </p:blipFill>
        <p:spPr>
          <a:xfrm>
            <a:off x="6443200" y="1625870"/>
            <a:ext cx="2376000" cy="2376000"/>
          </a:xfrm>
          <a:prstGeom prst="rect">
            <a:avLst/>
          </a:prstGeom>
          <a:noFill/>
          <a:ln cap="flat" cmpd="sng" w="38100">
            <a:solidFill>
              <a:srgbClr val="38761D"/>
            </a:solidFill>
            <a:prstDash val="solid"/>
            <a:round/>
            <a:headEnd len="sm" w="sm" type="none"/>
            <a:tailEnd len="sm" w="sm" type="none"/>
          </a:ln>
        </p:spPr>
      </p:pic>
      <p:sp>
        <p:nvSpPr>
          <p:cNvPr id="270" name="Google Shape;270;p39"/>
          <p:cNvSpPr txBox="1"/>
          <p:nvPr/>
        </p:nvSpPr>
        <p:spPr>
          <a:xfrm>
            <a:off x="6839050" y="4058720"/>
            <a:ext cx="1714500" cy="2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highlight>
                  <a:srgbClr val="FFF2CC"/>
                </a:highlight>
                <a:latin typeface="Livvic"/>
                <a:ea typeface="Livvic"/>
                <a:cs typeface="Livvic"/>
                <a:sym typeface="Livvic"/>
              </a:rPr>
              <a:t>Simone Biles</a:t>
            </a:r>
            <a:endParaRPr b="1">
              <a:solidFill>
                <a:schemeClr val="dk1"/>
              </a:solidFill>
              <a:highlight>
                <a:srgbClr val="FFF2CC"/>
              </a:highlight>
              <a:latin typeface="Livvic"/>
              <a:ea typeface="Livvic"/>
              <a:cs typeface="Livvic"/>
              <a:sym typeface="Livv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nvSpPr>
        <p:spPr>
          <a:xfrm>
            <a:off x="960300" y="197300"/>
            <a:ext cx="7038900" cy="914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2800" u="sng">
                <a:solidFill>
                  <a:schemeClr val="dk1"/>
                </a:solidFill>
                <a:latin typeface="Montserrat"/>
                <a:ea typeface="Montserrat"/>
                <a:cs typeface="Montserrat"/>
                <a:sym typeface="Montserrat"/>
              </a:rPr>
              <a:t>Women’s Apparatuses</a:t>
            </a:r>
            <a:endParaRPr b="1" sz="2800" u="sng">
              <a:solidFill>
                <a:schemeClr val="dk1"/>
              </a:solidFill>
              <a:latin typeface="Montserrat"/>
              <a:ea typeface="Montserrat"/>
              <a:cs typeface="Montserrat"/>
              <a:sym typeface="Montserrat"/>
            </a:endParaRPr>
          </a:p>
        </p:txBody>
      </p:sp>
      <p:pic>
        <p:nvPicPr>
          <p:cNvPr id="276" name="Google Shape;276;p40"/>
          <p:cNvPicPr preferRelativeResize="0"/>
          <p:nvPr/>
        </p:nvPicPr>
        <p:blipFill>
          <a:blip r:embed="rId3">
            <a:alphaModFix/>
          </a:blip>
          <a:stretch>
            <a:fillRect/>
          </a:stretch>
        </p:blipFill>
        <p:spPr>
          <a:xfrm>
            <a:off x="1281560" y="1026612"/>
            <a:ext cx="2431308" cy="1332337"/>
          </a:xfrm>
          <a:prstGeom prst="rect">
            <a:avLst/>
          </a:prstGeom>
          <a:noFill/>
          <a:ln cap="flat" cmpd="sng" w="38100">
            <a:solidFill>
              <a:srgbClr val="38761D"/>
            </a:solidFill>
            <a:prstDash val="solid"/>
            <a:round/>
            <a:headEnd len="sm" w="sm" type="none"/>
            <a:tailEnd len="sm" w="sm" type="none"/>
          </a:ln>
        </p:spPr>
      </p:pic>
      <p:pic>
        <p:nvPicPr>
          <p:cNvPr id="277" name="Google Shape;277;p40"/>
          <p:cNvPicPr preferRelativeResize="0"/>
          <p:nvPr/>
        </p:nvPicPr>
        <p:blipFill rotWithShape="1">
          <a:blip r:embed="rId4">
            <a:alphaModFix/>
          </a:blip>
          <a:srcRect b="0" l="6985" r="0" t="0"/>
          <a:stretch/>
        </p:blipFill>
        <p:spPr>
          <a:xfrm>
            <a:off x="5242337" y="989500"/>
            <a:ext cx="2735100" cy="1406551"/>
          </a:xfrm>
          <a:prstGeom prst="rect">
            <a:avLst/>
          </a:prstGeom>
          <a:noFill/>
          <a:ln cap="flat" cmpd="sng" w="38100">
            <a:solidFill>
              <a:srgbClr val="38761D"/>
            </a:solidFill>
            <a:prstDash val="solid"/>
            <a:round/>
            <a:headEnd len="sm" w="sm" type="none"/>
            <a:tailEnd len="sm" w="sm" type="none"/>
          </a:ln>
        </p:spPr>
      </p:pic>
      <p:pic>
        <p:nvPicPr>
          <p:cNvPr id="278" name="Google Shape;278;p40"/>
          <p:cNvPicPr preferRelativeResize="0"/>
          <p:nvPr/>
        </p:nvPicPr>
        <p:blipFill rotWithShape="1">
          <a:blip r:embed="rId5">
            <a:alphaModFix/>
          </a:blip>
          <a:srcRect b="6270" l="0" r="0" t="0"/>
          <a:stretch/>
        </p:blipFill>
        <p:spPr>
          <a:xfrm>
            <a:off x="5571638" y="2898488"/>
            <a:ext cx="2076508" cy="1709939"/>
          </a:xfrm>
          <a:prstGeom prst="rect">
            <a:avLst/>
          </a:prstGeom>
          <a:noFill/>
          <a:ln cap="flat" cmpd="sng" w="38100">
            <a:solidFill>
              <a:srgbClr val="38761D"/>
            </a:solidFill>
            <a:prstDash val="solid"/>
            <a:round/>
            <a:headEnd len="sm" w="sm" type="none"/>
            <a:tailEnd len="sm" w="sm" type="none"/>
          </a:ln>
        </p:spPr>
      </p:pic>
      <p:pic>
        <p:nvPicPr>
          <p:cNvPr id="279" name="Google Shape;279;p40"/>
          <p:cNvPicPr preferRelativeResize="0"/>
          <p:nvPr/>
        </p:nvPicPr>
        <p:blipFill>
          <a:blip r:embed="rId6">
            <a:alphaModFix/>
          </a:blip>
          <a:stretch>
            <a:fillRect/>
          </a:stretch>
        </p:blipFill>
        <p:spPr>
          <a:xfrm>
            <a:off x="1166563" y="2970349"/>
            <a:ext cx="2796102" cy="1634393"/>
          </a:xfrm>
          <a:prstGeom prst="rect">
            <a:avLst/>
          </a:prstGeom>
          <a:noFill/>
          <a:ln cap="flat" cmpd="sng" w="38100">
            <a:solidFill>
              <a:srgbClr val="38761D"/>
            </a:solidFill>
            <a:prstDash val="solid"/>
            <a:round/>
            <a:headEnd len="sm" w="sm" type="none"/>
            <a:tailEnd len="sm" w="sm" type="none"/>
          </a:ln>
        </p:spPr>
      </p:pic>
      <p:sp>
        <p:nvSpPr>
          <p:cNvPr id="280" name="Google Shape;280;p40"/>
          <p:cNvSpPr txBox="1"/>
          <p:nvPr/>
        </p:nvSpPr>
        <p:spPr>
          <a:xfrm>
            <a:off x="1643900" y="2470411"/>
            <a:ext cx="16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Floor Exercise (FX)</a:t>
            </a:r>
            <a:endParaRPr>
              <a:solidFill>
                <a:schemeClr val="dk1"/>
              </a:solidFill>
              <a:highlight>
                <a:srgbClr val="FFF2CC"/>
              </a:highlight>
              <a:latin typeface="Lato"/>
              <a:ea typeface="Lato"/>
              <a:cs typeface="Lato"/>
              <a:sym typeface="Lato"/>
            </a:endParaRPr>
          </a:p>
        </p:txBody>
      </p:sp>
      <p:sp>
        <p:nvSpPr>
          <p:cNvPr id="281" name="Google Shape;281;p40"/>
          <p:cNvSpPr txBox="1"/>
          <p:nvPr/>
        </p:nvSpPr>
        <p:spPr>
          <a:xfrm>
            <a:off x="6137118" y="2443355"/>
            <a:ext cx="9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Vault (VT)</a:t>
            </a:r>
            <a:endParaRPr>
              <a:solidFill>
                <a:schemeClr val="dk1"/>
              </a:solidFill>
              <a:highlight>
                <a:srgbClr val="FFF2CC"/>
              </a:highlight>
              <a:latin typeface="Lato"/>
              <a:ea typeface="Lato"/>
              <a:cs typeface="Lato"/>
              <a:sym typeface="Lato"/>
            </a:endParaRPr>
          </a:p>
        </p:txBody>
      </p:sp>
      <p:sp>
        <p:nvSpPr>
          <p:cNvPr id="282" name="Google Shape;282;p40"/>
          <p:cNvSpPr txBox="1"/>
          <p:nvPr/>
        </p:nvSpPr>
        <p:spPr>
          <a:xfrm>
            <a:off x="5872797" y="4626444"/>
            <a:ext cx="15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Uneven Bars (UB)</a:t>
            </a:r>
            <a:endParaRPr>
              <a:solidFill>
                <a:schemeClr val="dk1"/>
              </a:solidFill>
              <a:highlight>
                <a:srgbClr val="FFF2CC"/>
              </a:highlight>
              <a:latin typeface="Lato"/>
              <a:ea typeface="Lato"/>
              <a:cs typeface="Lato"/>
              <a:sym typeface="Lato"/>
            </a:endParaRPr>
          </a:p>
        </p:txBody>
      </p:sp>
      <p:sp>
        <p:nvSpPr>
          <p:cNvPr id="283" name="Google Shape;283;p40"/>
          <p:cNvSpPr txBox="1"/>
          <p:nvPr/>
        </p:nvSpPr>
        <p:spPr>
          <a:xfrm>
            <a:off x="1640739" y="4670873"/>
            <a:ext cx="16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Balance Beam (BB)</a:t>
            </a:r>
            <a:endParaRPr>
              <a:solidFill>
                <a:schemeClr val="dk1"/>
              </a:solidFill>
              <a:highlight>
                <a:srgbClr val="FFF2CC"/>
              </a:highlight>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nvSpPr>
        <p:spPr>
          <a:xfrm>
            <a:off x="2554878" y="186325"/>
            <a:ext cx="3880800" cy="871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800" u="sng">
                <a:solidFill>
                  <a:schemeClr val="dk1"/>
                </a:solidFill>
                <a:latin typeface="Montserrat"/>
                <a:ea typeface="Montserrat"/>
                <a:cs typeface="Montserrat"/>
                <a:sym typeface="Montserrat"/>
              </a:rPr>
              <a:t>Men’s </a:t>
            </a:r>
            <a:r>
              <a:rPr b="1" lang="en" sz="2800" u="sng">
                <a:solidFill>
                  <a:schemeClr val="dk1"/>
                </a:solidFill>
                <a:latin typeface="Montserrat"/>
                <a:ea typeface="Montserrat"/>
                <a:cs typeface="Montserrat"/>
                <a:sym typeface="Montserrat"/>
              </a:rPr>
              <a:t>Apparatuses</a:t>
            </a:r>
            <a:endParaRPr b="1" sz="2800" u="sng">
              <a:solidFill>
                <a:schemeClr val="dk1"/>
              </a:solidFill>
              <a:latin typeface="Montserrat"/>
              <a:ea typeface="Montserrat"/>
              <a:cs typeface="Montserrat"/>
              <a:sym typeface="Montserrat"/>
            </a:endParaRPr>
          </a:p>
        </p:txBody>
      </p:sp>
      <p:pic>
        <p:nvPicPr>
          <p:cNvPr id="289" name="Google Shape;289;p41"/>
          <p:cNvPicPr preferRelativeResize="0"/>
          <p:nvPr/>
        </p:nvPicPr>
        <p:blipFill>
          <a:blip r:embed="rId3">
            <a:alphaModFix/>
          </a:blip>
          <a:stretch>
            <a:fillRect/>
          </a:stretch>
        </p:blipFill>
        <p:spPr>
          <a:xfrm>
            <a:off x="247775" y="3056313"/>
            <a:ext cx="2393132" cy="1539236"/>
          </a:xfrm>
          <a:prstGeom prst="rect">
            <a:avLst/>
          </a:prstGeom>
          <a:noFill/>
          <a:ln cap="flat" cmpd="sng" w="38100">
            <a:solidFill>
              <a:srgbClr val="38761D"/>
            </a:solidFill>
            <a:prstDash val="solid"/>
            <a:round/>
            <a:headEnd len="sm" w="sm" type="none"/>
            <a:tailEnd len="sm" w="sm" type="none"/>
          </a:ln>
        </p:spPr>
      </p:pic>
      <p:pic>
        <p:nvPicPr>
          <p:cNvPr id="290" name="Google Shape;290;p41"/>
          <p:cNvPicPr preferRelativeResize="0"/>
          <p:nvPr/>
        </p:nvPicPr>
        <p:blipFill>
          <a:blip r:embed="rId4">
            <a:alphaModFix/>
          </a:blip>
          <a:stretch>
            <a:fillRect/>
          </a:stretch>
        </p:blipFill>
        <p:spPr>
          <a:xfrm>
            <a:off x="2914716" y="3056323"/>
            <a:ext cx="2829732" cy="1539227"/>
          </a:xfrm>
          <a:prstGeom prst="rect">
            <a:avLst/>
          </a:prstGeom>
          <a:noFill/>
          <a:ln cap="flat" cmpd="sng" w="38100">
            <a:solidFill>
              <a:srgbClr val="38761D"/>
            </a:solidFill>
            <a:prstDash val="solid"/>
            <a:round/>
            <a:headEnd len="sm" w="sm" type="none"/>
            <a:tailEnd len="sm" w="sm" type="none"/>
          </a:ln>
        </p:spPr>
      </p:pic>
      <p:pic>
        <p:nvPicPr>
          <p:cNvPr id="291" name="Google Shape;291;p41"/>
          <p:cNvPicPr preferRelativeResize="0"/>
          <p:nvPr/>
        </p:nvPicPr>
        <p:blipFill>
          <a:blip r:embed="rId5">
            <a:alphaModFix/>
          </a:blip>
          <a:stretch>
            <a:fillRect/>
          </a:stretch>
        </p:blipFill>
        <p:spPr>
          <a:xfrm>
            <a:off x="6018268" y="3058501"/>
            <a:ext cx="2942358" cy="1494275"/>
          </a:xfrm>
          <a:prstGeom prst="rect">
            <a:avLst/>
          </a:prstGeom>
          <a:noFill/>
          <a:ln cap="flat" cmpd="sng" w="38100">
            <a:solidFill>
              <a:srgbClr val="38761D"/>
            </a:solidFill>
            <a:prstDash val="solid"/>
            <a:round/>
            <a:headEnd len="sm" w="sm" type="none"/>
            <a:tailEnd len="sm" w="sm" type="none"/>
          </a:ln>
        </p:spPr>
      </p:pic>
      <p:pic>
        <p:nvPicPr>
          <p:cNvPr id="292" name="Google Shape;292;p41"/>
          <p:cNvPicPr preferRelativeResize="0"/>
          <p:nvPr/>
        </p:nvPicPr>
        <p:blipFill rotWithShape="1">
          <a:blip r:embed="rId6">
            <a:alphaModFix/>
          </a:blip>
          <a:srcRect b="7209" l="0" r="0" t="0"/>
          <a:stretch/>
        </p:blipFill>
        <p:spPr>
          <a:xfrm>
            <a:off x="6218489" y="1050046"/>
            <a:ext cx="2458926" cy="1490425"/>
          </a:xfrm>
          <a:prstGeom prst="rect">
            <a:avLst/>
          </a:prstGeom>
          <a:noFill/>
          <a:ln cap="flat" cmpd="sng" w="38100">
            <a:solidFill>
              <a:srgbClr val="38761D"/>
            </a:solidFill>
            <a:prstDash val="solid"/>
            <a:round/>
            <a:headEnd len="sm" w="sm" type="none"/>
            <a:tailEnd len="sm" w="sm" type="none"/>
          </a:ln>
        </p:spPr>
      </p:pic>
      <p:sp>
        <p:nvSpPr>
          <p:cNvPr id="293" name="Google Shape;293;p41"/>
          <p:cNvSpPr txBox="1"/>
          <p:nvPr/>
        </p:nvSpPr>
        <p:spPr>
          <a:xfrm>
            <a:off x="529347" y="2493248"/>
            <a:ext cx="18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Floor Exercise (FX)</a:t>
            </a:r>
            <a:endParaRPr>
              <a:solidFill>
                <a:schemeClr val="dk1"/>
              </a:solidFill>
              <a:highlight>
                <a:srgbClr val="FFF2CC"/>
              </a:highlight>
              <a:latin typeface="Lato"/>
              <a:ea typeface="Lato"/>
              <a:cs typeface="Lato"/>
              <a:sym typeface="Lato"/>
            </a:endParaRPr>
          </a:p>
        </p:txBody>
      </p:sp>
      <p:sp>
        <p:nvSpPr>
          <p:cNvPr id="294" name="Google Shape;294;p41"/>
          <p:cNvSpPr txBox="1"/>
          <p:nvPr/>
        </p:nvSpPr>
        <p:spPr>
          <a:xfrm>
            <a:off x="3870415" y="2551207"/>
            <a:ext cx="14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Vault (VT)</a:t>
            </a:r>
            <a:endParaRPr>
              <a:solidFill>
                <a:schemeClr val="dk1"/>
              </a:solidFill>
              <a:highlight>
                <a:srgbClr val="FFF2CC"/>
              </a:highlight>
              <a:latin typeface="Lato"/>
              <a:ea typeface="Lato"/>
              <a:cs typeface="Lato"/>
              <a:sym typeface="Lato"/>
            </a:endParaRPr>
          </a:p>
        </p:txBody>
      </p:sp>
      <p:sp>
        <p:nvSpPr>
          <p:cNvPr id="295" name="Google Shape;295;p41"/>
          <p:cNvSpPr txBox="1"/>
          <p:nvPr/>
        </p:nvSpPr>
        <p:spPr>
          <a:xfrm>
            <a:off x="6604605" y="2569589"/>
            <a:ext cx="20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Horizontal Bar (HB)</a:t>
            </a:r>
            <a:endParaRPr>
              <a:solidFill>
                <a:schemeClr val="dk1"/>
              </a:solidFill>
              <a:highlight>
                <a:srgbClr val="FFF2CC"/>
              </a:highlight>
              <a:latin typeface="Lato"/>
              <a:ea typeface="Lato"/>
              <a:cs typeface="Lato"/>
              <a:sym typeface="Lato"/>
            </a:endParaRPr>
          </a:p>
        </p:txBody>
      </p:sp>
      <p:sp>
        <p:nvSpPr>
          <p:cNvPr id="296" name="Google Shape;296;p41"/>
          <p:cNvSpPr txBox="1"/>
          <p:nvPr/>
        </p:nvSpPr>
        <p:spPr>
          <a:xfrm>
            <a:off x="547704" y="4678150"/>
            <a:ext cx="19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Pommel Horse (PH)</a:t>
            </a:r>
            <a:endParaRPr>
              <a:solidFill>
                <a:schemeClr val="dk1"/>
              </a:solidFill>
              <a:highlight>
                <a:srgbClr val="FFF2CC"/>
              </a:highlight>
              <a:latin typeface="Lato"/>
              <a:ea typeface="Lato"/>
              <a:cs typeface="Lato"/>
              <a:sym typeface="Lato"/>
            </a:endParaRPr>
          </a:p>
        </p:txBody>
      </p:sp>
      <p:sp>
        <p:nvSpPr>
          <p:cNvPr id="297" name="Google Shape;297;p41"/>
          <p:cNvSpPr txBox="1"/>
          <p:nvPr/>
        </p:nvSpPr>
        <p:spPr>
          <a:xfrm>
            <a:off x="3683713" y="4678150"/>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Still Rings (SR)</a:t>
            </a:r>
            <a:endParaRPr>
              <a:solidFill>
                <a:schemeClr val="dk1"/>
              </a:solidFill>
              <a:highlight>
                <a:srgbClr val="FFF2CC"/>
              </a:highlight>
              <a:latin typeface="Lato"/>
              <a:ea typeface="Lato"/>
              <a:cs typeface="Lato"/>
              <a:sym typeface="Lato"/>
            </a:endParaRPr>
          </a:p>
        </p:txBody>
      </p:sp>
      <p:sp>
        <p:nvSpPr>
          <p:cNvPr id="298" name="Google Shape;298;p41"/>
          <p:cNvSpPr txBox="1"/>
          <p:nvPr/>
        </p:nvSpPr>
        <p:spPr>
          <a:xfrm>
            <a:off x="6613977" y="4678150"/>
            <a:ext cx="17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2CC"/>
                </a:highlight>
                <a:latin typeface="Lato"/>
                <a:ea typeface="Lato"/>
                <a:cs typeface="Lato"/>
                <a:sym typeface="Lato"/>
              </a:rPr>
              <a:t>Parallel Bars (PB)</a:t>
            </a:r>
            <a:endParaRPr>
              <a:solidFill>
                <a:schemeClr val="dk1"/>
              </a:solidFill>
              <a:highlight>
                <a:srgbClr val="FFF2CC"/>
              </a:highlight>
              <a:latin typeface="Lato"/>
              <a:ea typeface="Lato"/>
              <a:cs typeface="Lato"/>
              <a:sym typeface="Lato"/>
            </a:endParaRPr>
          </a:p>
        </p:txBody>
      </p:sp>
      <p:pic>
        <p:nvPicPr>
          <p:cNvPr id="299" name="Google Shape;299;p41"/>
          <p:cNvPicPr preferRelativeResize="0"/>
          <p:nvPr/>
        </p:nvPicPr>
        <p:blipFill>
          <a:blip r:embed="rId7">
            <a:alphaModFix/>
          </a:blip>
          <a:stretch>
            <a:fillRect/>
          </a:stretch>
        </p:blipFill>
        <p:spPr>
          <a:xfrm>
            <a:off x="183350" y="1011462"/>
            <a:ext cx="2393123" cy="1494264"/>
          </a:xfrm>
          <a:prstGeom prst="rect">
            <a:avLst/>
          </a:prstGeom>
          <a:noFill/>
          <a:ln cap="flat" cmpd="sng" w="38100">
            <a:solidFill>
              <a:srgbClr val="38761D"/>
            </a:solidFill>
            <a:prstDash val="solid"/>
            <a:round/>
            <a:headEnd len="sm" w="sm" type="none"/>
            <a:tailEnd len="sm" w="sm" type="none"/>
          </a:ln>
        </p:spPr>
      </p:pic>
      <p:pic>
        <p:nvPicPr>
          <p:cNvPr id="300" name="Google Shape;300;p41"/>
          <p:cNvPicPr preferRelativeResize="0"/>
          <p:nvPr/>
        </p:nvPicPr>
        <p:blipFill>
          <a:blip r:embed="rId8">
            <a:alphaModFix/>
          </a:blip>
          <a:stretch>
            <a:fillRect/>
          </a:stretch>
        </p:blipFill>
        <p:spPr>
          <a:xfrm>
            <a:off x="3159453" y="960078"/>
            <a:ext cx="2393126" cy="1597010"/>
          </a:xfrm>
          <a:prstGeom prst="rect">
            <a:avLst/>
          </a:prstGeom>
          <a:noFill/>
          <a:ln cap="flat" cmpd="sng" w="38100">
            <a:solidFill>
              <a:srgbClr val="38761D"/>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idx="4294967295" type="title"/>
          </p:nvPr>
        </p:nvSpPr>
        <p:spPr>
          <a:xfrm>
            <a:off x="643800" y="304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Olympic Structure</a:t>
            </a:r>
            <a:endParaRPr/>
          </a:p>
        </p:txBody>
      </p:sp>
      <p:pic>
        <p:nvPicPr>
          <p:cNvPr id="306" name="Google Shape;306;p42"/>
          <p:cNvPicPr preferRelativeResize="0"/>
          <p:nvPr/>
        </p:nvPicPr>
        <p:blipFill rotWithShape="1">
          <a:blip r:embed="rId3">
            <a:alphaModFix/>
          </a:blip>
          <a:srcRect b="16130" l="0" r="0" t="16601"/>
          <a:stretch/>
        </p:blipFill>
        <p:spPr>
          <a:xfrm>
            <a:off x="678166" y="2884940"/>
            <a:ext cx="7892576" cy="1614275"/>
          </a:xfrm>
          <a:prstGeom prst="rect">
            <a:avLst/>
          </a:prstGeom>
          <a:noFill/>
          <a:ln cap="flat" cmpd="sng" w="38100">
            <a:solidFill>
              <a:srgbClr val="38761D"/>
            </a:solidFill>
            <a:prstDash val="solid"/>
            <a:round/>
            <a:headEnd len="sm" w="sm" type="none"/>
            <a:tailEnd len="sm" w="sm" type="none"/>
          </a:ln>
        </p:spPr>
      </p:pic>
      <p:sp>
        <p:nvSpPr>
          <p:cNvPr id="307" name="Google Shape;307;p42"/>
          <p:cNvSpPr txBox="1"/>
          <p:nvPr/>
        </p:nvSpPr>
        <p:spPr>
          <a:xfrm>
            <a:off x="678175" y="1095260"/>
            <a:ext cx="3821100" cy="16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ivvic"/>
                <a:ea typeface="Livvic"/>
                <a:cs typeface="Livvic"/>
                <a:sym typeface="Livvic"/>
              </a:rPr>
              <a:t>Contestants:</a:t>
            </a:r>
            <a:endParaRPr b="1">
              <a:solidFill>
                <a:schemeClr val="dk1"/>
              </a:solidFill>
              <a:latin typeface="Livvic"/>
              <a:ea typeface="Livvic"/>
              <a:cs typeface="Livvic"/>
              <a:sym typeface="Livvic"/>
            </a:endParaRPr>
          </a:p>
          <a:p>
            <a:pPr indent="-317500" lvl="0" marL="457200" rtl="0" algn="l">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12 teams of 5, 1 as an alternative</a:t>
            </a:r>
            <a:endParaRPr>
              <a:solidFill>
                <a:schemeClr val="dk1"/>
              </a:solidFill>
              <a:latin typeface="Livvic"/>
              <a:ea typeface="Livvic"/>
              <a:cs typeface="Livvic"/>
              <a:sym typeface="Livvic"/>
            </a:endParaRPr>
          </a:p>
          <a:p>
            <a:pPr indent="-317500" lvl="0" marL="457200" rtl="0" algn="l">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36 remaining individuals </a:t>
            </a:r>
            <a:endParaRPr>
              <a:solidFill>
                <a:schemeClr val="dk1"/>
              </a:solidFill>
              <a:latin typeface="Livvic"/>
              <a:ea typeface="Livvic"/>
              <a:cs typeface="Livvic"/>
              <a:sym typeface="Livvic"/>
            </a:endParaRPr>
          </a:p>
          <a:p>
            <a:pPr indent="-317500" lvl="1" marL="914400" rtl="0" algn="l">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max 3/country that didn’t qualify a full team</a:t>
            </a:r>
            <a:endParaRPr>
              <a:solidFill>
                <a:schemeClr val="dk1"/>
              </a:solidFill>
              <a:latin typeface="Livvic"/>
              <a:ea typeface="Livvic"/>
              <a:cs typeface="Livvic"/>
              <a:sym typeface="Livvic"/>
            </a:endParaRPr>
          </a:p>
          <a:p>
            <a:pPr indent="-317500" lvl="0" marL="457200" rtl="0" algn="l">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84 competing athletes, 96 total athletes </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solidFill>
                <a:schemeClr val="dk1"/>
              </a:solidFill>
              <a:latin typeface="Livvic"/>
              <a:ea typeface="Livvic"/>
              <a:cs typeface="Livvic"/>
              <a:sym typeface="Livvic"/>
            </a:endParaRPr>
          </a:p>
        </p:txBody>
      </p:sp>
      <p:sp>
        <p:nvSpPr>
          <p:cNvPr id="308" name="Google Shape;308;p42"/>
          <p:cNvSpPr txBox="1"/>
          <p:nvPr/>
        </p:nvSpPr>
        <p:spPr>
          <a:xfrm>
            <a:off x="4985850" y="1120354"/>
            <a:ext cx="3710700" cy="16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ivvic"/>
                <a:ea typeface="Livvic"/>
                <a:cs typeface="Livvic"/>
                <a:sym typeface="Livvic"/>
              </a:rPr>
              <a:t>Three types of events:</a:t>
            </a:r>
            <a:endParaRPr b="1">
              <a:solidFill>
                <a:schemeClr val="dk1"/>
              </a:solidFill>
              <a:latin typeface="Livvic"/>
              <a:ea typeface="Livvic"/>
              <a:cs typeface="Livvic"/>
              <a:sym typeface="Livvic"/>
            </a:endParaRPr>
          </a:p>
          <a:p>
            <a:pPr indent="-317500" lvl="0" marL="457200" rtl="0" algn="l">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Individual Apparatus → per apparatus</a:t>
            </a:r>
            <a:endParaRPr>
              <a:solidFill>
                <a:schemeClr val="dk1"/>
              </a:solidFill>
              <a:latin typeface="Livvic"/>
              <a:ea typeface="Livvic"/>
              <a:cs typeface="Livvic"/>
              <a:sym typeface="Livvic"/>
            </a:endParaRPr>
          </a:p>
          <a:p>
            <a:pPr indent="-317500" lvl="0" marL="457200" rtl="0" algn="l">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Individual All Around → per individuals </a:t>
            </a:r>
            <a:endParaRPr>
              <a:solidFill>
                <a:schemeClr val="dk1"/>
              </a:solidFill>
              <a:latin typeface="Livvic"/>
              <a:ea typeface="Livvic"/>
              <a:cs typeface="Livvic"/>
              <a:sym typeface="Livvic"/>
            </a:endParaRPr>
          </a:p>
          <a:p>
            <a:pPr indent="-317500" lvl="0" marL="457200" rtl="0" algn="l">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Team All-Around → per country team</a:t>
            </a:r>
            <a:endParaRPr>
              <a:solidFill>
                <a:schemeClr val="dk1"/>
              </a:solidFill>
              <a:latin typeface="Livvic"/>
              <a:ea typeface="Livvic"/>
              <a:cs typeface="Livvic"/>
              <a:sym typeface="Livvic"/>
            </a:endParaRPr>
          </a:p>
          <a:p>
            <a:pPr indent="-317500" lvl="0" marL="457200" rtl="0" algn="l">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Gold, Silver, Bronze</a:t>
            </a:r>
            <a:endParaRPr>
              <a:solidFill>
                <a:schemeClr val="dk1"/>
              </a:solidFill>
              <a:latin typeface="Livvic"/>
              <a:ea typeface="Livvic"/>
              <a:cs typeface="Livvic"/>
              <a:sym typeface="Livvic"/>
            </a:endParaRPr>
          </a:p>
          <a:p>
            <a:pPr indent="0" lvl="0" marL="0" rtl="0" algn="l">
              <a:spcBef>
                <a:spcPts val="0"/>
              </a:spcBef>
              <a:spcAft>
                <a:spcPts val="0"/>
              </a:spcAft>
              <a:buNone/>
            </a:pPr>
            <a:r>
              <a:t/>
            </a:r>
            <a:endParaRPr>
              <a:solidFill>
                <a:schemeClr val="dk1"/>
              </a:solidFill>
              <a:latin typeface="Livvic"/>
              <a:ea typeface="Livvic"/>
              <a:cs typeface="Livvic"/>
              <a:sym typeface="Livv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720000" y="598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Data</a:t>
            </a:r>
            <a:endParaRPr sz="3200"/>
          </a:p>
        </p:txBody>
      </p:sp>
      <p:sp>
        <p:nvSpPr>
          <p:cNvPr id="314" name="Google Shape;314;p43"/>
          <p:cNvSpPr txBox="1"/>
          <p:nvPr/>
        </p:nvSpPr>
        <p:spPr>
          <a:xfrm>
            <a:off x="461250" y="1314350"/>
            <a:ext cx="50484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Livvic"/>
              <a:buChar char="●"/>
            </a:pPr>
            <a:r>
              <a:rPr b="1" lang="en">
                <a:solidFill>
                  <a:schemeClr val="dk1"/>
                </a:solidFill>
                <a:latin typeface="Livvic"/>
                <a:ea typeface="Livvic"/>
                <a:cs typeface="Livvic"/>
                <a:sym typeface="Livvic"/>
              </a:rPr>
              <a:t>Data from 39 competitions held between 2022-2023 for 109 countries and 1,917 individuals</a:t>
            </a:r>
            <a:endParaRPr b="1">
              <a:solidFill>
                <a:schemeClr val="dk1"/>
              </a:solidFill>
              <a:latin typeface="Livvic"/>
              <a:ea typeface="Livvic"/>
              <a:cs typeface="Livvic"/>
              <a:sym typeface="Livvic"/>
            </a:endParaRPr>
          </a:p>
          <a:p>
            <a:pPr indent="-317500" lvl="1" marL="914400" rtl="0" algn="l">
              <a:lnSpc>
                <a:spcPct val="115000"/>
              </a:lnSpc>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Athlete’s </a:t>
            </a:r>
            <a:r>
              <a:rPr i="1" lang="en">
                <a:solidFill>
                  <a:schemeClr val="dk1"/>
                </a:solidFill>
                <a:latin typeface="Livvic"/>
                <a:ea typeface="Livvic"/>
                <a:cs typeface="Livvic"/>
                <a:sym typeface="Livvic"/>
              </a:rPr>
              <a:t>score</a:t>
            </a:r>
            <a:r>
              <a:rPr lang="en">
                <a:solidFill>
                  <a:schemeClr val="dk1"/>
                </a:solidFill>
                <a:latin typeface="Livvic"/>
                <a:ea typeface="Livvic"/>
                <a:cs typeface="Livvic"/>
                <a:sym typeface="Livvic"/>
              </a:rPr>
              <a:t> for an </a:t>
            </a:r>
            <a:r>
              <a:rPr i="1" lang="en">
                <a:solidFill>
                  <a:schemeClr val="dk1"/>
                </a:solidFill>
                <a:latin typeface="Livvic"/>
                <a:ea typeface="Livvic"/>
                <a:cs typeface="Livvic"/>
                <a:sym typeface="Livvic"/>
              </a:rPr>
              <a:t>apparatus</a:t>
            </a:r>
            <a:r>
              <a:rPr lang="en">
                <a:solidFill>
                  <a:schemeClr val="dk1"/>
                </a:solidFill>
                <a:latin typeface="Livvic"/>
                <a:ea typeface="Livvic"/>
                <a:cs typeface="Livvic"/>
                <a:sym typeface="Livvic"/>
              </a:rPr>
              <a:t> in a </a:t>
            </a:r>
            <a:r>
              <a:rPr i="1" lang="en">
                <a:solidFill>
                  <a:schemeClr val="dk1"/>
                </a:solidFill>
                <a:latin typeface="Livvic"/>
                <a:ea typeface="Livvic"/>
                <a:cs typeface="Livvic"/>
                <a:sym typeface="Livvic"/>
              </a:rPr>
              <a:t>round</a:t>
            </a:r>
            <a:r>
              <a:rPr lang="en">
                <a:solidFill>
                  <a:schemeClr val="dk1"/>
                </a:solidFill>
                <a:latin typeface="Livvic"/>
                <a:ea typeface="Livvic"/>
                <a:cs typeface="Livvic"/>
                <a:sym typeface="Livvic"/>
              </a:rPr>
              <a:t> in a </a:t>
            </a:r>
            <a:r>
              <a:rPr i="1" lang="en">
                <a:solidFill>
                  <a:schemeClr val="dk1"/>
                </a:solidFill>
                <a:latin typeface="Livvic"/>
                <a:ea typeface="Livvic"/>
                <a:cs typeface="Livvic"/>
                <a:sym typeface="Livvic"/>
              </a:rPr>
              <a:t>competition</a:t>
            </a:r>
            <a:endParaRPr>
              <a:solidFill>
                <a:schemeClr val="dk1"/>
              </a:solidFill>
              <a:latin typeface="Livvic"/>
              <a:ea typeface="Livvic"/>
              <a:cs typeface="Livvic"/>
              <a:sym typeface="Livvic"/>
            </a:endParaRPr>
          </a:p>
          <a:p>
            <a:pPr indent="-317500" lvl="0" marL="457200" rtl="0" algn="l">
              <a:lnSpc>
                <a:spcPct val="115000"/>
              </a:lnSpc>
              <a:spcBef>
                <a:spcPts val="0"/>
              </a:spcBef>
              <a:spcAft>
                <a:spcPts val="0"/>
              </a:spcAft>
              <a:buClr>
                <a:schemeClr val="dk1"/>
              </a:buClr>
              <a:buSzPts val="1400"/>
              <a:buFont typeface="Times New Roman"/>
              <a:buChar char="●"/>
            </a:pPr>
            <a:r>
              <a:rPr b="1" lang="en">
                <a:solidFill>
                  <a:schemeClr val="dk1"/>
                </a:solidFill>
                <a:latin typeface="Livvic"/>
                <a:ea typeface="Livvic"/>
                <a:cs typeface="Livvic"/>
                <a:sym typeface="Livvic"/>
              </a:rPr>
              <a:t>Important Variables:</a:t>
            </a:r>
            <a:r>
              <a:rPr lang="en">
                <a:solidFill>
                  <a:schemeClr val="dk1"/>
                </a:solidFill>
                <a:latin typeface="Livvic"/>
                <a:ea typeface="Livvic"/>
                <a:cs typeface="Livvic"/>
                <a:sym typeface="Livvic"/>
              </a:rPr>
              <a:t> </a:t>
            </a:r>
            <a:endParaRPr>
              <a:solidFill>
                <a:schemeClr val="dk1"/>
              </a:solidFill>
              <a:latin typeface="Livvic"/>
              <a:ea typeface="Livvic"/>
              <a:cs typeface="Livvic"/>
              <a:sym typeface="Livvic"/>
            </a:endParaRPr>
          </a:p>
          <a:p>
            <a:pPr indent="-317500" lvl="1" marL="914400" rtl="0" algn="l">
              <a:lnSpc>
                <a:spcPct val="115000"/>
              </a:lnSpc>
              <a:spcBef>
                <a:spcPts val="0"/>
              </a:spcBef>
              <a:spcAft>
                <a:spcPts val="0"/>
              </a:spcAft>
              <a:buClr>
                <a:schemeClr val="dk1"/>
              </a:buClr>
              <a:buSzPts val="1400"/>
              <a:buFont typeface="Times New Roman"/>
              <a:buChar char="○"/>
            </a:pPr>
            <a:r>
              <a:rPr lang="en">
                <a:solidFill>
                  <a:schemeClr val="dk1"/>
                </a:solidFill>
                <a:latin typeface="Livvic"/>
                <a:ea typeface="Livvic"/>
                <a:cs typeface="Livvic"/>
                <a:sym typeface="Livvic"/>
              </a:rPr>
              <a:t>Name, Country, Apparatus, Round, and Scores</a:t>
            </a:r>
            <a:endParaRPr>
              <a:solidFill>
                <a:schemeClr val="dk1"/>
              </a:solidFill>
              <a:latin typeface="Livvic"/>
              <a:ea typeface="Livvic"/>
              <a:cs typeface="Livvic"/>
              <a:sym typeface="Livvic"/>
            </a:endParaRPr>
          </a:p>
          <a:p>
            <a:pPr indent="-317500" lvl="0" marL="457200" rtl="0" algn="l">
              <a:lnSpc>
                <a:spcPct val="115000"/>
              </a:lnSpc>
              <a:spcBef>
                <a:spcPts val="0"/>
              </a:spcBef>
              <a:spcAft>
                <a:spcPts val="0"/>
              </a:spcAft>
              <a:buClr>
                <a:schemeClr val="dk1"/>
              </a:buClr>
              <a:buSzPts val="1400"/>
              <a:buFont typeface="Times New Roman"/>
              <a:buChar char="●"/>
            </a:pPr>
            <a:r>
              <a:rPr b="1" lang="en">
                <a:solidFill>
                  <a:schemeClr val="dk1"/>
                </a:solidFill>
                <a:latin typeface="Livvic"/>
                <a:ea typeface="Livvic"/>
                <a:cs typeface="Livvic"/>
                <a:sym typeface="Livvic"/>
              </a:rPr>
              <a:t>Score triad</a:t>
            </a:r>
            <a:r>
              <a:rPr lang="en">
                <a:solidFill>
                  <a:schemeClr val="dk1"/>
                </a:solidFill>
                <a:latin typeface="Livvic"/>
                <a:ea typeface="Livvic"/>
                <a:cs typeface="Livvic"/>
                <a:sym typeface="Livvic"/>
              </a:rPr>
              <a:t>: </a:t>
            </a:r>
            <a:endParaRPr>
              <a:solidFill>
                <a:schemeClr val="dk1"/>
              </a:solidFill>
              <a:latin typeface="Livvic"/>
              <a:ea typeface="Livvic"/>
              <a:cs typeface="Livvic"/>
              <a:sym typeface="Livvic"/>
            </a:endParaRPr>
          </a:p>
          <a:p>
            <a:pPr indent="-317500" lvl="1" marL="914400" rtl="0" algn="l">
              <a:lnSpc>
                <a:spcPct val="115000"/>
              </a:lnSpc>
              <a:spcBef>
                <a:spcPts val="0"/>
              </a:spcBef>
              <a:spcAft>
                <a:spcPts val="0"/>
              </a:spcAft>
              <a:buClr>
                <a:schemeClr val="dk1"/>
              </a:buClr>
              <a:buSzPts val="1400"/>
              <a:buFont typeface="Times New Roman"/>
              <a:buChar char="○"/>
            </a:pPr>
            <a:r>
              <a:rPr lang="en">
                <a:solidFill>
                  <a:schemeClr val="dk1"/>
                </a:solidFill>
                <a:latin typeface="Livvic"/>
                <a:ea typeface="Livvic"/>
                <a:cs typeface="Livvic"/>
                <a:sym typeface="Livvic"/>
              </a:rPr>
              <a:t>total score, execution score, difficulty score </a:t>
            </a:r>
            <a:endParaRPr>
              <a:solidFill>
                <a:schemeClr val="dk1"/>
              </a:solidFill>
              <a:latin typeface="Livvic"/>
              <a:ea typeface="Livvic"/>
              <a:cs typeface="Livvic"/>
              <a:sym typeface="Livvic"/>
            </a:endParaRPr>
          </a:p>
          <a:p>
            <a:pPr indent="-317500" lvl="0" marL="457200" rtl="0" algn="l">
              <a:lnSpc>
                <a:spcPct val="115000"/>
              </a:lnSpc>
              <a:spcBef>
                <a:spcPts val="0"/>
              </a:spcBef>
              <a:spcAft>
                <a:spcPts val="0"/>
              </a:spcAft>
              <a:buClr>
                <a:schemeClr val="dk1"/>
              </a:buClr>
              <a:buSzPts val="1400"/>
              <a:buFont typeface="Times New Roman"/>
              <a:buChar char="●"/>
            </a:pPr>
            <a:r>
              <a:rPr b="1" lang="en">
                <a:solidFill>
                  <a:schemeClr val="dk1"/>
                </a:solidFill>
                <a:latin typeface="Livvic"/>
                <a:ea typeface="Livvic"/>
                <a:cs typeface="Livvic"/>
                <a:sym typeface="Livvic"/>
              </a:rPr>
              <a:t>3 data groups:</a:t>
            </a:r>
            <a:r>
              <a:rPr lang="en">
                <a:solidFill>
                  <a:schemeClr val="dk1"/>
                </a:solidFill>
                <a:latin typeface="Livvic"/>
                <a:ea typeface="Livvic"/>
                <a:cs typeface="Livvic"/>
                <a:sym typeface="Livvic"/>
              </a:rPr>
              <a:t> </a:t>
            </a:r>
            <a:endParaRPr>
              <a:solidFill>
                <a:schemeClr val="dk1"/>
              </a:solidFill>
              <a:latin typeface="Livvic"/>
              <a:ea typeface="Livvic"/>
              <a:cs typeface="Livvic"/>
              <a:sym typeface="Livvic"/>
            </a:endParaRPr>
          </a:p>
          <a:p>
            <a:pPr indent="-317500" lvl="1" marL="914400" rtl="0" algn="l">
              <a:lnSpc>
                <a:spcPct val="115000"/>
              </a:lnSpc>
              <a:spcBef>
                <a:spcPts val="0"/>
              </a:spcBef>
              <a:spcAft>
                <a:spcPts val="0"/>
              </a:spcAft>
              <a:buClr>
                <a:schemeClr val="dk1"/>
              </a:buClr>
              <a:buSzPts val="1400"/>
              <a:buFont typeface="Times New Roman"/>
              <a:buChar char="○"/>
            </a:pPr>
            <a:r>
              <a:rPr lang="en">
                <a:solidFill>
                  <a:schemeClr val="dk1"/>
                </a:solidFill>
                <a:latin typeface="Livvic"/>
                <a:ea typeface="Livvic"/>
                <a:cs typeface="Livvic"/>
                <a:sym typeface="Livvic"/>
              </a:rPr>
              <a:t>US data, 11 other qualifying countries, remaining countries</a:t>
            </a:r>
            <a:endParaRPr>
              <a:solidFill>
                <a:schemeClr val="dk1"/>
              </a:solidFill>
              <a:latin typeface="Livvic"/>
              <a:ea typeface="Livvic"/>
              <a:cs typeface="Livvic"/>
              <a:sym typeface="Livvic"/>
            </a:endParaRPr>
          </a:p>
        </p:txBody>
      </p:sp>
      <p:pic>
        <p:nvPicPr>
          <p:cNvPr id="315" name="Google Shape;315;p43"/>
          <p:cNvPicPr preferRelativeResize="0"/>
          <p:nvPr/>
        </p:nvPicPr>
        <p:blipFill rotWithShape="1">
          <a:blip r:embed="rId3">
            <a:alphaModFix/>
          </a:blip>
          <a:srcRect b="15219" l="2152" r="52721" t="4465"/>
          <a:stretch/>
        </p:blipFill>
        <p:spPr>
          <a:xfrm>
            <a:off x="5989300" y="1997987"/>
            <a:ext cx="3041376" cy="2070300"/>
          </a:xfrm>
          <a:prstGeom prst="rect">
            <a:avLst/>
          </a:prstGeom>
          <a:noFill/>
          <a:ln cap="flat" cmpd="sng" w="38100">
            <a:solidFill>
              <a:srgbClr val="38761D"/>
            </a:solidFill>
            <a:prstDash val="solid"/>
            <a:round/>
            <a:headEnd len="sm" w="sm" type="none"/>
            <a:tailEnd len="sm" w="sm" type="none"/>
          </a:ln>
        </p:spPr>
      </p:pic>
      <p:sp>
        <p:nvSpPr>
          <p:cNvPr id="316" name="Google Shape;316;p43"/>
          <p:cNvSpPr txBox="1"/>
          <p:nvPr/>
        </p:nvSpPr>
        <p:spPr>
          <a:xfrm>
            <a:off x="6104788" y="1147163"/>
            <a:ext cx="281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2CC"/>
                </a:highlight>
                <a:latin typeface="Livvic"/>
                <a:ea typeface="Livvic"/>
                <a:cs typeface="Livvic"/>
                <a:sym typeface="Livvic"/>
              </a:rPr>
              <a:t>Total scores are left skewed and range between (~7, ~15), with a max of 16 points. </a:t>
            </a:r>
            <a:endParaRPr b="1" sz="1200">
              <a:highlight>
                <a:srgbClr val="FFF2CC"/>
              </a:highlight>
              <a:latin typeface="Livvic"/>
              <a:ea typeface="Livvic"/>
              <a:cs typeface="Livvic"/>
              <a:sym typeface="Livvic"/>
            </a:endParaRPr>
          </a:p>
          <a:p>
            <a:pPr indent="0" lvl="0" marL="0" rtl="0" algn="l">
              <a:spcBef>
                <a:spcPts val="0"/>
              </a:spcBef>
              <a:spcAft>
                <a:spcPts val="0"/>
              </a:spcAft>
              <a:buNone/>
            </a:pPr>
            <a:r>
              <a:t/>
            </a:r>
            <a:endParaRPr sz="1200">
              <a:highlight>
                <a:srgbClr val="FFF2CC"/>
              </a:highlight>
              <a:latin typeface="Livvic"/>
              <a:ea typeface="Livvic"/>
              <a:cs typeface="Livvic"/>
              <a:sym typeface="Livv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44"/>
          <p:cNvSpPr txBox="1"/>
          <p:nvPr/>
        </p:nvSpPr>
        <p:spPr>
          <a:xfrm>
            <a:off x="547650" y="304800"/>
            <a:ext cx="1152000" cy="592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chemeClr val="dk1"/>
                </a:solidFill>
                <a:latin typeface="Livvic"/>
                <a:ea typeface="Livvic"/>
                <a:cs typeface="Livvic"/>
                <a:sym typeface="Livvic"/>
              </a:rPr>
              <a:t>EDA</a:t>
            </a:r>
            <a:endParaRPr b="1" sz="2800">
              <a:solidFill>
                <a:schemeClr val="dk1"/>
              </a:solidFill>
              <a:latin typeface="Livvic"/>
              <a:ea typeface="Livvic"/>
              <a:cs typeface="Livvic"/>
              <a:sym typeface="Livvic"/>
            </a:endParaRPr>
          </a:p>
        </p:txBody>
      </p:sp>
      <p:pic>
        <p:nvPicPr>
          <p:cNvPr id="322" name="Google Shape;322;p44"/>
          <p:cNvPicPr preferRelativeResize="0"/>
          <p:nvPr/>
        </p:nvPicPr>
        <p:blipFill>
          <a:blip r:embed="rId3">
            <a:alphaModFix/>
          </a:blip>
          <a:stretch>
            <a:fillRect/>
          </a:stretch>
        </p:blipFill>
        <p:spPr>
          <a:xfrm>
            <a:off x="4849475" y="2028776"/>
            <a:ext cx="4076500" cy="2613650"/>
          </a:xfrm>
          <a:prstGeom prst="rect">
            <a:avLst/>
          </a:prstGeom>
          <a:noFill/>
          <a:ln cap="flat" cmpd="sng" w="38100">
            <a:solidFill>
              <a:srgbClr val="38761D"/>
            </a:solidFill>
            <a:prstDash val="solid"/>
            <a:round/>
            <a:headEnd len="sm" w="sm" type="none"/>
            <a:tailEnd len="sm" w="sm" type="none"/>
          </a:ln>
        </p:spPr>
      </p:pic>
      <p:sp>
        <p:nvSpPr>
          <p:cNvPr id="323" name="Google Shape;323;p44"/>
          <p:cNvSpPr txBox="1"/>
          <p:nvPr/>
        </p:nvSpPr>
        <p:spPr>
          <a:xfrm>
            <a:off x="5056009" y="940525"/>
            <a:ext cx="3731400" cy="914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VTs have the highest median scores</a:t>
            </a:r>
            <a:endParaRPr sz="1500">
              <a:solidFill>
                <a:schemeClr val="dk1"/>
              </a:solidFill>
              <a:latin typeface="Livvic"/>
              <a:ea typeface="Livvic"/>
              <a:cs typeface="Livvic"/>
              <a:sym typeface="Livvic"/>
            </a:endParaRPr>
          </a:p>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UB has the highest range of scores</a:t>
            </a:r>
            <a:endParaRPr sz="1500">
              <a:solidFill>
                <a:schemeClr val="dk1"/>
              </a:solidFill>
              <a:latin typeface="Livvic"/>
              <a:ea typeface="Livvic"/>
              <a:cs typeface="Livvic"/>
              <a:sym typeface="Livvic"/>
            </a:endParaRPr>
          </a:p>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FX, BB have the lowest overall score</a:t>
            </a:r>
            <a:endParaRPr sz="1500">
              <a:solidFill>
                <a:schemeClr val="dk1"/>
              </a:solidFill>
              <a:latin typeface="Livvic"/>
              <a:ea typeface="Livvic"/>
              <a:cs typeface="Livvic"/>
              <a:sym typeface="Livvic"/>
            </a:endParaRPr>
          </a:p>
        </p:txBody>
      </p:sp>
      <p:sp>
        <p:nvSpPr>
          <p:cNvPr id="324" name="Google Shape;324;p44"/>
          <p:cNvSpPr txBox="1"/>
          <p:nvPr/>
        </p:nvSpPr>
        <p:spPr>
          <a:xfrm>
            <a:off x="4957977" y="2028775"/>
            <a:ext cx="3981900" cy="20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Ridgeline Plot of Apparatus Scores for USA Female Gymnasts</a:t>
            </a:r>
            <a:endParaRPr b="1" sz="1000">
              <a:latin typeface="Lato"/>
              <a:ea typeface="Lato"/>
              <a:cs typeface="Lato"/>
              <a:sym typeface="Lato"/>
            </a:endParaRPr>
          </a:p>
        </p:txBody>
      </p:sp>
      <p:pic>
        <p:nvPicPr>
          <p:cNvPr id="325" name="Google Shape;325;p44"/>
          <p:cNvPicPr preferRelativeResize="0"/>
          <p:nvPr/>
        </p:nvPicPr>
        <p:blipFill>
          <a:blip r:embed="rId4">
            <a:alphaModFix/>
          </a:blip>
          <a:stretch>
            <a:fillRect/>
          </a:stretch>
        </p:blipFill>
        <p:spPr>
          <a:xfrm>
            <a:off x="289980" y="2028775"/>
            <a:ext cx="4313396" cy="2613650"/>
          </a:xfrm>
          <a:prstGeom prst="rect">
            <a:avLst/>
          </a:prstGeom>
          <a:noFill/>
          <a:ln cap="flat" cmpd="sng" w="38100">
            <a:solidFill>
              <a:srgbClr val="38761D"/>
            </a:solidFill>
            <a:prstDash val="solid"/>
            <a:round/>
            <a:headEnd len="sm" w="sm" type="none"/>
            <a:tailEnd len="sm" w="sm" type="none"/>
          </a:ln>
        </p:spPr>
      </p:pic>
      <p:sp>
        <p:nvSpPr>
          <p:cNvPr id="326" name="Google Shape;326;p44"/>
          <p:cNvSpPr txBox="1"/>
          <p:nvPr/>
        </p:nvSpPr>
        <p:spPr>
          <a:xfrm>
            <a:off x="455725" y="2028775"/>
            <a:ext cx="4147800" cy="20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Ridgeline Plot of Apparatus Scores for USA Male Gymnasts</a:t>
            </a:r>
            <a:endParaRPr b="1" sz="1000">
              <a:latin typeface="Lato"/>
              <a:ea typeface="Lato"/>
              <a:cs typeface="Lato"/>
              <a:sym typeface="Lato"/>
            </a:endParaRPr>
          </a:p>
        </p:txBody>
      </p:sp>
      <p:sp>
        <p:nvSpPr>
          <p:cNvPr id="327" name="Google Shape;327;p44"/>
          <p:cNvSpPr txBox="1"/>
          <p:nvPr/>
        </p:nvSpPr>
        <p:spPr>
          <a:xfrm>
            <a:off x="366175" y="940525"/>
            <a:ext cx="4763700" cy="1033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VT has the highest median score</a:t>
            </a:r>
            <a:endParaRPr sz="1500">
              <a:solidFill>
                <a:schemeClr val="dk1"/>
              </a:solidFill>
              <a:latin typeface="Livvic"/>
              <a:ea typeface="Livvic"/>
              <a:cs typeface="Livvic"/>
              <a:sym typeface="Livvic"/>
            </a:endParaRPr>
          </a:p>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PH has the highest range of scores</a:t>
            </a:r>
            <a:endParaRPr sz="1500">
              <a:solidFill>
                <a:schemeClr val="dk1"/>
              </a:solidFill>
              <a:latin typeface="Livvic"/>
              <a:ea typeface="Livvic"/>
              <a:cs typeface="Livvic"/>
              <a:sym typeface="Livvic"/>
            </a:endParaRPr>
          </a:p>
          <a:p>
            <a:pPr indent="-323850" lvl="0" marL="457200" rtl="0" algn="l">
              <a:spcBef>
                <a:spcPts val="0"/>
              </a:spcBef>
              <a:spcAft>
                <a:spcPts val="0"/>
              </a:spcAft>
              <a:buClr>
                <a:schemeClr val="dk1"/>
              </a:buClr>
              <a:buSzPts val="1500"/>
              <a:buFont typeface="Livvic"/>
              <a:buChar char="❖"/>
            </a:pPr>
            <a:r>
              <a:rPr lang="en" sz="1500">
                <a:solidFill>
                  <a:schemeClr val="dk1"/>
                </a:solidFill>
                <a:latin typeface="Livvic"/>
                <a:ea typeface="Livvic"/>
                <a:cs typeface="Livvic"/>
                <a:sym typeface="Livvic"/>
              </a:rPr>
              <a:t>FX, HB have the lowest scores</a:t>
            </a:r>
            <a:endParaRPr sz="1500">
              <a:solidFill>
                <a:schemeClr val="dk1"/>
              </a:solidFill>
              <a:latin typeface="Livvic"/>
              <a:ea typeface="Livvic"/>
              <a:cs typeface="Livvic"/>
              <a:sym typeface="Livv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